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9"/>
  </p:notesMasterIdLst>
  <p:sldIdLst>
    <p:sldId id="1951" r:id="rId3"/>
    <p:sldId id="2085" r:id="rId4"/>
    <p:sldId id="2084" r:id="rId5"/>
    <p:sldId id="2032" r:id="rId6"/>
    <p:sldId id="1980" r:id="rId7"/>
    <p:sldId id="1964" r:id="rId8"/>
    <p:sldId id="2168" r:id="rId9"/>
    <p:sldId id="2169" r:id="rId10"/>
    <p:sldId id="2170" r:id="rId11"/>
    <p:sldId id="2059" r:id="rId12"/>
    <p:sldId id="1974" r:id="rId13"/>
    <p:sldId id="2171" r:id="rId14"/>
    <p:sldId id="2172" r:id="rId15"/>
    <p:sldId id="2173" r:id="rId16"/>
    <p:sldId id="2175" r:id="rId17"/>
    <p:sldId id="2176" r:id="rId18"/>
    <p:sldId id="2144" r:id="rId19"/>
    <p:sldId id="2177" r:id="rId20"/>
    <p:sldId id="2178" r:id="rId21"/>
    <p:sldId id="2179" r:id="rId22"/>
    <p:sldId id="2180" r:id="rId23"/>
    <p:sldId id="2181" r:id="rId24"/>
    <p:sldId id="2183" r:id="rId25"/>
    <p:sldId id="2185" r:id="rId26"/>
    <p:sldId id="2184" r:id="rId27"/>
    <p:sldId id="2186" r:id="rId28"/>
    <p:sldId id="1986" r:id="rId29"/>
    <p:sldId id="2163" r:id="rId30"/>
    <p:sldId id="2192" r:id="rId31"/>
    <p:sldId id="2187" r:id="rId32"/>
    <p:sldId id="2188" r:id="rId33"/>
    <p:sldId id="2189" r:id="rId34"/>
    <p:sldId id="2190" r:id="rId35"/>
    <p:sldId id="2191" r:id="rId36"/>
    <p:sldId id="1948" r:id="rId37"/>
    <p:sldId id="18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A0000"/>
    <a:srgbClr val="960000"/>
    <a:srgbClr val="5BD4FF"/>
    <a:srgbClr val="33CAFF"/>
    <a:srgbClr val="F1EC20"/>
    <a:srgbClr val="3BCCFF"/>
    <a:srgbClr val="FFF3E5"/>
    <a:srgbClr val="FFE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881" autoAdjust="0"/>
    <p:restoredTop sz="93697" autoAdjust="0"/>
  </p:normalViewPr>
  <p:slideViewPr>
    <p:cSldViewPr>
      <p:cViewPr varScale="1">
        <p:scale>
          <a:sx n="97" d="100"/>
          <a:sy n="97" d="100"/>
        </p:scale>
        <p:origin x="-1414"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4/10/2023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38456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85597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40266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2758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7992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68265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8474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432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7669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501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6697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1134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14262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74053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7755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54358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07707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657905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01318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95035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7705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288600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92473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2635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36</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237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7769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7926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1770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3639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4/10/2023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4/10/2023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4/10/2023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457200" y="4801490"/>
            <a:ext cx="8534400" cy="1323439"/>
          </a:xfrm>
          <a:prstGeom prst="rect">
            <a:avLst/>
          </a:prstGeom>
        </p:spPr>
        <p:txBody>
          <a:bodyPr wrap="square">
            <a:spAutoFit/>
          </a:bodyPr>
          <a:lstStyle/>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48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12 April 2023</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304800" y="634156"/>
            <a:ext cx="8390965"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The Big Deal About “Little” Things</a:t>
            </a:r>
          </a:p>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4:2 – 4:6</a:t>
            </a: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6" name="TextBox 5"/>
          <p:cNvSpPr txBox="1"/>
          <p:nvPr/>
        </p:nvSpPr>
        <p:spPr>
          <a:xfrm>
            <a:off x="1600200" y="4343400"/>
            <a:ext cx="62484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Rounded MT Bold" panose="020F0704030504030204" pitchFamily="34" charset="0"/>
              </a:rPr>
              <a:t>The Sufficiency of Jesus </a:t>
            </a:r>
            <a:r>
              <a:rPr lang="en-US" sz="2400" b="1" dirty="0">
                <a:effectLst>
                  <a:outerShdw blurRad="38100" dist="38100" dir="2700000" algn="tl">
                    <a:srgbClr val="000000">
                      <a:alpha val="43137"/>
                    </a:srgbClr>
                  </a:outerShdw>
                </a:effectLst>
                <a:latin typeface="Arial Rounded MT Bold" panose="020F0704030504030204" pitchFamily="34" charset="0"/>
              </a:rPr>
              <a:t>Christ </a:t>
            </a:r>
          </a:p>
        </p:txBody>
      </p:sp>
    </p:spTree>
    <p:extLst>
      <p:ext uri="{BB962C8B-B14F-4D97-AF65-F5344CB8AC3E}">
        <p14:creationId xmlns:p14="http://schemas.microsoft.com/office/powerpoint/2010/main" xmlns="" val="40150154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4:2 - 4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686800" cy="2862322"/>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2</a:t>
            </a:r>
            <a:r>
              <a:rPr lang="en-US" sz="2800" b="1" i="1" baseline="30000" dirty="0">
                <a:latin typeface="Georgia" panose="02040502050405020303" pitchFamily="18" charset="0"/>
              </a:rPr>
              <a:t> </a:t>
            </a:r>
            <a:r>
              <a:rPr lang="en-US" sz="2800" i="1" dirty="0" smtClean="0">
                <a:latin typeface="Georgia" panose="02040502050405020303" pitchFamily="18" charset="0"/>
              </a:rPr>
              <a:t>Continue earnestly in prayer being vigilant in it with thanksgiving. </a:t>
            </a:r>
            <a:r>
              <a:rPr lang="en-US" sz="2800" b="1" i="1" baseline="30000" dirty="0" smtClean="0">
                <a:latin typeface="Georgia" panose="02040502050405020303" pitchFamily="18" charset="0"/>
              </a:rPr>
              <a:t>3</a:t>
            </a:r>
            <a:r>
              <a:rPr lang="en-US" sz="2800" b="1" i="1" baseline="30000" dirty="0">
                <a:latin typeface="Georgia" panose="02040502050405020303" pitchFamily="18" charset="0"/>
              </a:rPr>
              <a:t> </a:t>
            </a:r>
            <a:r>
              <a:rPr lang="en-US" sz="2800" i="1" dirty="0" smtClean="0">
                <a:latin typeface="Georgia" panose="02040502050405020303" pitchFamily="18" charset="0"/>
              </a:rPr>
              <a:t>Meanwhile praying also for us that God would open to us a door for the word, to speak the mystery of Christ, for which I am also in chains, </a:t>
            </a:r>
            <a:r>
              <a:rPr lang="en-US" sz="2800" b="1" i="1" baseline="30000" dirty="0" smtClean="0">
                <a:latin typeface="Georgia" panose="02040502050405020303" pitchFamily="18" charset="0"/>
              </a:rPr>
              <a:t>4</a:t>
            </a:r>
            <a:r>
              <a:rPr lang="en-US" sz="2800" b="1" i="1" baseline="30000" dirty="0">
                <a:latin typeface="Georgia" panose="02040502050405020303" pitchFamily="18" charset="0"/>
              </a:rPr>
              <a:t> </a:t>
            </a:r>
            <a:r>
              <a:rPr lang="en-US" sz="2800" i="1" dirty="0" smtClean="0">
                <a:latin typeface="Georgia" panose="02040502050405020303" pitchFamily="18" charset="0"/>
              </a:rPr>
              <a:t>that I may make it manifest, as I ought to speak. </a:t>
            </a:r>
            <a:endParaRPr lang="en-US" sz="2500" i="1" dirty="0">
              <a:latin typeface="Georgia" panose="02040502050405020303" pitchFamily="18" charset="0"/>
            </a:endParaRPr>
          </a:p>
        </p:txBody>
      </p:sp>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4:2 - 4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457200" y="1295400"/>
            <a:ext cx="8458200" cy="3631763"/>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verses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r>
              <a:rPr lang="en-US" sz="2400" b="1" dirty="0" smtClean="0">
                <a:latin typeface="Cambria" panose="02040503050406030204" pitchFamily="18" charset="0"/>
                <a:ea typeface="Cambria" panose="02040503050406030204" pitchFamily="18" charset="0"/>
              </a:rPr>
              <a:t>, Paul addresses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vertical</a:t>
            </a:r>
            <a:r>
              <a:rPr lang="en-US" sz="2400" b="1" dirty="0" smtClean="0">
                <a:latin typeface="Cambria" panose="02040503050406030204" pitchFamily="18" charset="0"/>
                <a:ea typeface="Cambria" panose="02040503050406030204" pitchFamily="18" charset="0"/>
              </a:rPr>
              <a:t> dimension of our speech, as he writes about words directed to God in prayer. He offers three pieces of sound advice that we can apply daily to our prayer lives. </a:t>
            </a:r>
            <a:endParaRPr lang="en-US" sz="2400" b="1" i="1" dirty="0" smtClean="0">
              <a:latin typeface="Cambria" panose="02040503050406030204" pitchFamily="18" charset="0"/>
              <a:ea typeface="Cambria" panose="02040503050406030204" pitchFamily="18" charset="0"/>
            </a:endParaRPr>
          </a:p>
          <a:p>
            <a:pPr>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400" b="1" dirty="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 Be devoted in prayer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4:2</a:t>
            </a:r>
            <a:r>
              <a:rPr lang="en-US" sz="240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10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 Be visionary in prayer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4:3-4</a:t>
            </a:r>
            <a:r>
              <a:rPr lang="en-US" sz="2400" b="1" dirty="0" smtClean="0">
                <a:latin typeface="Cambria" panose="02040503050406030204" pitchFamily="18" charset="0"/>
                <a:ea typeface="Cambria" panose="02040503050406030204" pitchFamily="18" charset="0"/>
              </a:rPr>
              <a:t>).</a:t>
            </a:r>
          </a:p>
          <a:p>
            <a:pPr>
              <a:spcAft>
                <a:spcPts val="600"/>
              </a:spcAft>
              <a:tabLst>
                <a:tab pos="457200" algn="l"/>
              </a:tabLst>
            </a:pPr>
            <a:endParaRPr lang="en-US" sz="12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a:t>
            </a:r>
            <a:r>
              <a:rPr lang="en-US" sz="2400" b="1" dirty="0" smtClean="0">
                <a:latin typeface="Cambria" panose="02040503050406030204" pitchFamily="18" charset="0"/>
                <a:ea typeface="Cambria" panose="02040503050406030204" pitchFamily="18" charset="0"/>
              </a:rPr>
              <a:t>– Be specific in prayer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4:3-4</a:t>
            </a:r>
            <a:r>
              <a:rPr lang="en-US" sz="2400" b="1" dirty="0" smtClean="0">
                <a:latin typeface="Cambria" panose="02040503050406030204" pitchFamily="18" charset="0"/>
                <a:ea typeface="Cambria" panose="02040503050406030204" pitchFamily="18" charset="0"/>
              </a:rPr>
              <a:t>).</a:t>
            </a:r>
            <a:endParaRPr lang="en-US" sz="2400" b="1" i="1" dirty="0" smtClean="0">
              <a:latin typeface="Cambria" pitchFamily="18" charset="0"/>
            </a:endParaRPr>
          </a:p>
        </p:txBody>
      </p:sp>
    </p:spTree>
    <p:extLst>
      <p:ext uri="{BB962C8B-B14F-4D97-AF65-F5344CB8AC3E}">
        <p14:creationId xmlns:p14="http://schemas.microsoft.com/office/powerpoint/2010/main" xmlns="" val="35199161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4:2 - 4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06500"/>
            <a:ext cx="8649512" cy="4801314"/>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Be devoted 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prayer:  </a:t>
            </a:r>
            <a:r>
              <a:rPr lang="en-US" sz="2400" b="1" dirty="0" smtClean="0">
                <a:latin typeface="Cambria" panose="02040503050406030204" pitchFamily="18" charset="0"/>
                <a:ea typeface="Cambria" panose="02040503050406030204" pitchFamily="18" charset="0"/>
              </a:rPr>
              <a:t>Prayer is to be active, not passive; bold, not weak; specific, not general; attentive, not lazy; continuous, not sporadic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4:2</a:t>
            </a:r>
            <a:r>
              <a:rPr lang="en-US" sz="240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1200" b="1" i="1" dirty="0">
              <a:latin typeface="Cambria" panose="02040503050406030204" pitchFamily="18" charset="0"/>
              <a:ea typeface="Cambria" panose="02040503050406030204" pitchFamily="18" charset="0"/>
            </a:endParaRPr>
          </a:p>
          <a:p>
            <a:pPr>
              <a:spcAft>
                <a:spcPts val="600"/>
              </a:spcAft>
              <a:tabLst>
                <a:tab pos="457200" algn="l"/>
              </a:tabLst>
            </a:pP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Hebrews 4:16 says,</a:t>
            </a:r>
            <a:r>
              <a:rPr lang="en-US" sz="2400" b="1" i="1" dirty="0" smtClean="0">
                <a:latin typeface="Cambria" panose="02040503050406030204" pitchFamily="18" charset="0"/>
                <a:ea typeface="Cambria" panose="02040503050406030204" pitchFamily="18" charset="0"/>
              </a:rPr>
              <a:t> “Let us therefore come boldly to the throne of grace.”</a:t>
            </a:r>
          </a:p>
          <a:p>
            <a:pPr>
              <a:spcAft>
                <a:spcPts val="600"/>
              </a:spcAft>
              <a:tabLst>
                <a:tab pos="457200" algn="l"/>
              </a:tabLst>
            </a:pPr>
            <a:endParaRPr lang="en-US" sz="12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400" b="1" i="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We don’t come groveling, pleading, begging or bargaining.  </a:t>
            </a:r>
          </a:p>
          <a:p>
            <a:pPr>
              <a:spcAft>
                <a:spcPts val="600"/>
              </a:spcAft>
              <a:tabLst>
                <a:tab pos="457200" algn="l"/>
              </a:tabLst>
            </a:pPr>
            <a:endParaRPr lang="en-US" sz="12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When we enter God’s presence boldly with proper humility, we acknowledge that He has the power to give us what we ask but the right to answer however He pleases.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503906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4:2 - 4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06500"/>
            <a:ext cx="8649512" cy="5032147"/>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And we can be assured that however God answers – “Yes,” “No,” “Wait,” or “Here is something better” – He’s going to work everything out for our good, not for our harm. </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a:spcAft>
                <a:spcPts val="600"/>
              </a:spcAft>
              <a:tabLst>
                <a:tab pos="457200" algn="l"/>
              </a:tabLst>
            </a:pPr>
            <a:endParaRPr lang="en-US" sz="12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As Romans 8:28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we know that all things work together for good</a:t>
            </a:r>
            <a:r>
              <a:rPr lang="en-US" sz="240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12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So with an attitude of thanksgiving – even for prayers God has not yet answered we’re to exercise diligence and vigilance. </a:t>
            </a:r>
            <a:endParaRPr lang="en-US" sz="2400" b="1" i="1" dirty="0" smtClean="0">
              <a:latin typeface="Cambria" panose="02040503050406030204" pitchFamily="18" charset="0"/>
              <a:ea typeface="Cambria" panose="02040503050406030204" pitchFamily="18" charset="0"/>
            </a:endParaRPr>
          </a:p>
          <a:p>
            <a:pPr>
              <a:spcAft>
                <a:spcPts val="600"/>
              </a:spcAft>
              <a:tabLst>
                <a:tab pos="457200" algn="l"/>
              </a:tabLst>
            </a:pPr>
            <a:endParaRPr lang="en-US" sz="12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400" b="1" i="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We’re to always pray with an alert mind and a thankful heart.</a:t>
            </a:r>
          </a:p>
          <a:p>
            <a:pPr>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317265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4:2 - 4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95400"/>
            <a:ext cx="8649512" cy="5009064"/>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Be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visionary in prayer:  </a:t>
            </a:r>
            <a:r>
              <a:rPr lang="en-US" sz="2350" b="1" dirty="0" smtClean="0">
                <a:latin typeface="Cambria" panose="02040503050406030204" pitchFamily="18" charset="0"/>
                <a:ea typeface="Cambria" panose="02040503050406030204" pitchFamily="18" charset="0"/>
              </a:rPr>
              <a:t>Paul doesn’t hesitate to ask the Colossians to pray for his fellow workers.</a:t>
            </a:r>
          </a:p>
          <a:p>
            <a:pPr>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Then he gives some specifics unique to his particular circumstances and directly related to his eager desire to fulfill his calling to preach Christ with clarity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4:3</a:t>
            </a:r>
            <a:r>
              <a:rPr lang="en-US" sz="2350" b="1" dirty="0" smtClean="0">
                <a:latin typeface="Cambria" panose="02040503050406030204" pitchFamily="18" charset="0"/>
                <a:ea typeface="Cambria" panose="02040503050406030204" pitchFamily="18" charset="0"/>
              </a:rPr>
              <a:t>).</a:t>
            </a:r>
          </a:p>
          <a:p>
            <a:pPr>
              <a:spcAft>
                <a:spcPts val="600"/>
              </a:spcAft>
              <a:tabLst>
                <a:tab pos="457200" algn="l"/>
              </a:tabLst>
            </a:pPr>
            <a:endParaRPr lang="en-US" sz="10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i="1" dirty="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In spite of the limitations </a:t>
            </a:r>
            <a:r>
              <a:rPr lang="en-US" sz="2350" b="1" dirty="0" smtClean="0">
                <a:latin typeface="Cambria" panose="02040503050406030204" pitchFamily="18" charset="0"/>
                <a:ea typeface="Cambria" panose="02040503050406030204" pitchFamily="18" charset="0"/>
              </a:rPr>
              <a:t>Paul experienced in his current </a:t>
            </a:r>
            <a:r>
              <a:rPr lang="en-US" sz="2350" b="1" dirty="0">
                <a:latin typeface="Cambria" panose="02040503050406030204" pitchFamily="18" charset="0"/>
                <a:ea typeface="Cambria" panose="02040503050406030204" pitchFamily="18" charset="0"/>
              </a:rPr>
              <a:t>circumstances, his vision for ministry was massive. </a:t>
            </a:r>
            <a:endParaRPr lang="en-US" sz="2350" b="1" dirty="0" smtClean="0">
              <a:latin typeface="Cambria" panose="02040503050406030204" pitchFamily="18" charset="0"/>
              <a:ea typeface="Cambria" panose="02040503050406030204" pitchFamily="18" charset="0"/>
            </a:endParaRPr>
          </a:p>
          <a:p>
            <a:pPr>
              <a:spcAft>
                <a:spcPts val="600"/>
              </a:spcAft>
              <a:tabLst>
                <a:tab pos="457200" algn="l"/>
              </a:tabLst>
            </a:pPr>
            <a:endParaRPr lang="en-US" sz="1000" b="1" dirty="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	So, Paul doesn’t ask the Colossians to pray for him to </a:t>
            </a:r>
            <a:r>
              <a:rPr lang="en-US" sz="2350" b="1" dirty="0">
                <a:latin typeface="Cambria" panose="02040503050406030204" pitchFamily="18" charset="0"/>
                <a:ea typeface="Cambria" panose="02040503050406030204" pitchFamily="18" charset="0"/>
              </a:rPr>
              <a:t>be </a:t>
            </a:r>
            <a:r>
              <a:rPr lang="en-US" sz="2400" b="1" dirty="0" smtClean="0">
                <a:latin typeface="Cambria" panose="02040503050406030204" pitchFamily="18" charset="0"/>
                <a:ea typeface="Cambria" panose="02040503050406030204" pitchFamily="18" charset="0"/>
              </a:rPr>
              <a:t>exonerated</a:t>
            </a:r>
            <a:r>
              <a:rPr lang="en-US" sz="2350" b="1" dirty="0" smtClean="0">
                <a:latin typeface="Cambria" panose="02040503050406030204" pitchFamily="18" charset="0"/>
                <a:ea typeface="Cambria" panose="02040503050406030204" pitchFamily="18" charset="0"/>
              </a:rPr>
              <a:t>, nor to conduct a prayer vigil until he is released from prison.  Rather, he ask them to pray that a door of opportunity be opened, where he is, for the Gospel </a:t>
            </a:r>
            <a:r>
              <a:rPr lang="en-US" sz="2350" b="1" dirty="0">
                <a:latin typeface="Cambria" panose="02040503050406030204" pitchFamily="18" charset="0"/>
                <a:ea typeface="Cambria" panose="02040503050406030204" pitchFamily="18" charset="0"/>
              </a:rPr>
              <a:t>(</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4:3-4</a:t>
            </a:r>
            <a:r>
              <a:rPr lang="en-US" sz="235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9546432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4:2 - 4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19200"/>
            <a:ext cx="8649512" cy="5339923"/>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specific in prayer:  </a:t>
            </a:r>
            <a:r>
              <a:rPr lang="en-US" sz="2350" b="1" dirty="0" smtClean="0">
                <a:latin typeface="Cambria" panose="02040503050406030204" pitchFamily="18" charset="0"/>
                <a:ea typeface="Cambria" panose="02040503050406030204" pitchFamily="18" charset="0"/>
              </a:rPr>
              <a:t>Notice how specific Paul is in his request for the Colossians’ prayers.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4:3-4</a:t>
            </a:r>
            <a:r>
              <a:rPr lang="en-US" sz="235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900" b="1" i="1" dirty="0">
              <a:latin typeface="Cambria" panose="02040503050406030204" pitchFamily="18" charset="0"/>
              <a:ea typeface="Cambria" panose="02040503050406030204" pitchFamily="18" charset="0"/>
            </a:endParaRPr>
          </a:p>
          <a:p>
            <a:pPr>
              <a:spcAft>
                <a:spcPts val="600"/>
              </a:spcAft>
              <a:tabLst>
                <a:tab pos="457200" algn="l"/>
              </a:tabLst>
            </a:pPr>
            <a:r>
              <a:rPr lang="en-US" sz="240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He didn’t ask them to pray for missionaries in general, he ask that they pray for</a:t>
            </a:r>
            <a:r>
              <a:rPr lang="en-US" sz="2350" b="1" i="1" dirty="0" smtClean="0">
                <a:latin typeface="Cambria" panose="02040503050406030204" pitchFamily="18" charset="0"/>
                <a:ea typeface="Cambria" panose="02040503050406030204" pitchFamily="18" charset="0"/>
              </a:rPr>
              <a:t> “him and his co-workers” </a:t>
            </a:r>
            <a:r>
              <a:rPr lang="en-US" sz="2350" b="1" dirty="0" smtClean="0">
                <a:latin typeface="Cambria" panose="02040503050406030204" pitchFamily="18" charset="0"/>
                <a:ea typeface="Cambria" panose="02040503050406030204" pitchFamily="18" charset="0"/>
              </a:rPr>
              <a:t>specifically. </a:t>
            </a:r>
            <a:endParaRPr lang="en-US" sz="2350" b="1" i="1" dirty="0" smtClean="0">
              <a:latin typeface="Cambria" panose="02040503050406030204" pitchFamily="18" charset="0"/>
              <a:ea typeface="Cambria" panose="02040503050406030204" pitchFamily="18" charset="0"/>
            </a:endParaRPr>
          </a:p>
          <a:p>
            <a:pPr>
              <a:spcAft>
                <a:spcPts val="600"/>
              </a:spcAft>
              <a:tabLst>
                <a:tab pos="457200" algn="l"/>
              </a:tabLst>
            </a:pPr>
            <a:endParaRPr lang="en-US" sz="9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400" b="1" i="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He didn’t ask them to pray for God to make “</a:t>
            </a:r>
            <a:r>
              <a:rPr lang="en-US" sz="2350" b="1" i="1" dirty="0" smtClean="0">
                <a:latin typeface="Cambria" panose="02040503050406030204" pitchFamily="18" charset="0"/>
                <a:ea typeface="Cambria" panose="02040503050406030204" pitchFamily="18" charset="0"/>
              </a:rPr>
              <a:t>Himself</a:t>
            </a:r>
            <a:r>
              <a:rPr lang="en-US" sz="2350" b="1" dirty="0" smtClean="0">
                <a:latin typeface="Cambria" panose="02040503050406030204" pitchFamily="18" charset="0"/>
                <a:ea typeface="Cambria" panose="02040503050406030204" pitchFamily="18" charset="0"/>
              </a:rPr>
              <a:t>” known but to grant Paul an open door to proclaim the Gospel in his particular circumstance.  </a:t>
            </a:r>
          </a:p>
          <a:p>
            <a:pPr>
              <a:spcAft>
                <a:spcPts val="600"/>
              </a:spcAft>
              <a:tabLst>
                <a:tab pos="457200" algn="l"/>
              </a:tabLst>
            </a:pPr>
            <a:endParaRPr lang="en-US" sz="9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He didn’t ask them to pray that God would open the hearts and minds of unbelievers to hear and respond to the message of salvation</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He </a:t>
            </a:r>
            <a:r>
              <a:rPr lang="en-US" sz="2350" b="1" dirty="0">
                <a:latin typeface="Cambria" panose="02040503050406030204" pitchFamily="18" charset="0"/>
                <a:ea typeface="Cambria" panose="02040503050406030204" pitchFamily="18" charset="0"/>
              </a:rPr>
              <a:t>ask them to pray that God give him clarity of expression when he preached the word to those around him (</a:t>
            </a:r>
            <a:r>
              <a:rPr lang="en-US" sz="23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4:4</a:t>
            </a:r>
            <a:r>
              <a:rPr lang="en-US" sz="2350" b="1" dirty="0">
                <a:latin typeface="Cambria" panose="02040503050406030204" pitchFamily="18" charset="0"/>
                <a:ea typeface="Cambria" panose="02040503050406030204" pitchFamily="18" charset="0"/>
              </a:rPr>
              <a:t>). </a:t>
            </a:r>
            <a:endParaRPr lang="en-US" sz="235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191416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4:2 - 4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07618" y="1206500"/>
            <a:ext cx="8662959" cy="5301451"/>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The statements below concerning the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vertical speech </a:t>
            </a:r>
            <a:r>
              <a:rPr lang="en-US" sz="2350" b="1" dirty="0" smtClean="0">
                <a:latin typeface="Cambria" panose="02040503050406030204" pitchFamily="18" charset="0"/>
                <a:ea typeface="Cambria" panose="02040503050406030204" pitchFamily="18" charset="0"/>
              </a:rPr>
              <a:t>that can be expressed on behalf of insiders provides a pattern for us to follow when we pray for those who are engaged in the frontline battle for souls. </a:t>
            </a:r>
          </a:p>
          <a:p>
            <a:pPr>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marL="798513" indent="-342900">
              <a:spcAft>
                <a:spcPts val="600"/>
              </a:spcAft>
              <a:buFont typeface="Wingdings" panose="05000000000000000000" pitchFamily="2" charset="2"/>
              <a:buChar char="Ø"/>
              <a:tabLst>
                <a:tab pos="744538" algn="l"/>
              </a:tabLst>
            </a:pPr>
            <a:r>
              <a:rPr lang="en-US" sz="2350" b="1" dirty="0" smtClean="0">
                <a:latin typeface="Cambria" panose="02040503050406030204" pitchFamily="18" charset="0"/>
                <a:ea typeface="Cambria" panose="02040503050406030204" pitchFamily="18" charset="0"/>
              </a:rPr>
              <a:t>Name the people for whom you’re praying. </a:t>
            </a:r>
          </a:p>
          <a:p>
            <a:pPr marL="798513" indent="-342900">
              <a:spcAft>
                <a:spcPts val="600"/>
              </a:spcAft>
              <a:buFont typeface="Wingdings" panose="05000000000000000000" pitchFamily="2" charset="2"/>
              <a:buChar char="Ø"/>
              <a:tabLst>
                <a:tab pos="744538" algn="l"/>
              </a:tabLst>
            </a:pPr>
            <a:r>
              <a:rPr lang="en-US" sz="2350" b="1" dirty="0" smtClean="0">
                <a:latin typeface="Cambria" panose="02040503050406030204" pitchFamily="18" charset="0"/>
                <a:ea typeface="Cambria" panose="02040503050406030204" pitchFamily="18" charset="0"/>
              </a:rPr>
              <a:t>Ask God to open a door.</a:t>
            </a:r>
            <a:endParaRPr lang="en-US" sz="2350" b="1" dirty="0">
              <a:latin typeface="Cambria" panose="02040503050406030204" pitchFamily="18" charset="0"/>
              <a:ea typeface="Cambria" panose="02040503050406030204" pitchFamily="18" charset="0"/>
            </a:endParaRPr>
          </a:p>
          <a:p>
            <a:pPr marL="798513" indent="-342900">
              <a:spcAft>
                <a:spcPts val="600"/>
              </a:spcAft>
              <a:buFont typeface="Wingdings" panose="05000000000000000000" pitchFamily="2" charset="2"/>
              <a:buChar char="Ø"/>
              <a:tabLst>
                <a:tab pos="744538" algn="l"/>
              </a:tabLst>
            </a:pPr>
            <a:r>
              <a:rPr lang="en-US" sz="2350" b="1" dirty="0">
                <a:latin typeface="Cambria" panose="02040503050406030204" pitchFamily="18" charset="0"/>
                <a:ea typeface="Cambria" panose="02040503050406030204" pitchFamily="18" charset="0"/>
              </a:rPr>
              <a:t>Pray for their specific situations, challenges, </a:t>
            </a:r>
            <a:r>
              <a:rPr lang="en-US" sz="2350" b="1" dirty="0" smtClean="0">
                <a:latin typeface="Cambria" panose="02040503050406030204" pitchFamily="18" charset="0"/>
                <a:ea typeface="Cambria" panose="02040503050406030204" pitchFamily="18" charset="0"/>
              </a:rPr>
              <a:t>and opportunities.</a:t>
            </a:r>
            <a:endParaRPr lang="en-US" sz="2350" b="1" dirty="0">
              <a:latin typeface="Cambria" panose="02040503050406030204" pitchFamily="18" charset="0"/>
              <a:ea typeface="Cambria" panose="02040503050406030204" pitchFamily="18" charset="0"/>
            </a:endParaRPr>
          </a:p>
          <a:p>
            <a:pPr marL="798513" indent="-342900">
              <a:spcAft>
                <a:spcPts val="600"/>
              </a:spcAft>
              <a:buFont typeface="Wingdings" panose="05000000000000000000" pitchFamily="2" charset="2"/>
              <a:buChar char="Ø"/>
              <a:tabLst>
                <a:tab pos="744538" algn="l"/>
              </a:tabLst>
            </a:pPr>
            <a:r>
              <a:rPr lang="en-US" sz="2350" b="1" dirty="0">
                <a:latin typeface="Cambria" panose="02040503050406030204" pitchFamily="18" charset="0"/>
                <a:ea typeface="Cambria" panose="02040503050406030204" pitchFamily="18" charset="0"/>
              </a:rPr>
              <a:t>Ask God to help them make the most of </a:t>
            </a:r>
            <a:r>
              <a:rPr lang="en-US" sz="2350" b="1" dirty="0" smtClean="0">
                <a:latin typeface="Cambria" panose="02040503050406030204" pitchFamily="18" charset="0"/>
                <a:ea typeface="Cambria" panose="02040503050406030204" pitchFamily="18" charset="0"/>
              </a:rPr>
              <a:t>their limited resources.</a:t>
            </a:r>
          </a:p>
          <a:p>
            <a:pPr marL="798513" indent="-342900">
              <a:spcAft>
                <a:spcPts val="600"/>
              </a:spcAft>
              <a:buFont typeface="Wingdings" panose="05000000000000000000" pitchFamily="2" charset="2"/>
              <a:buChar char="Ø"/>
              <a:tabLst>
                <a:tab pos="744538" algn="l"/>
              </a:tabLst>
            </a:pPr>
            <a:r>
              <a:rPr lang="en-US" sz="2350" b="1" dirty="0" smtClean="0">
                <a:latin typeface="Cambria" panose="02040503050406030204" pitchFamily="18" charset="0"/>
                <a:ea typeface="Cambria" panose="02040503050406030204" pitchFamily="18" charset="0"/>
              </a:rPr>
              <a:t>Ask God to help them overcome setbacks. </a:t>
            </a:r>
          </a:p>
          <a:p>
            <a:pPr>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Then we are to pray continually, passionately, and specifically.</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4854074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1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10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left)">
                                      <p:cBhvr>
                                        <p:cTn id="32" dur="10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left)">
                                      <p:cBhvr>
                                        <p:cTn id="3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4:5 - 6</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295400"/>
            <a:ext cx="8610600" cy="2385268"/>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5 </a:t>
            </a:r>
            <a:r>
              <a:rPr lang="en-US" sz="2800" i="1" dirty="0">
                <a:latin typeface="Georgia" panose="02040502050405020303" pitchFamily="18" charset="0"/>
              </a:rPr>
              <a:t>Walk in wisdom toward those </a:t>
            </a:r>
            <a:r>
              <a:rPr lang="en-US" sz="2800" i="1" dirty="0" smtClean="0">
                <a:latin typeface="Georgia" panose="02040502050405020303" pitchFamily="18" charset="0"/>
              </a:rPr>
              <a:t>who are outside, redeeming </a:t>
            </a:r>
            <a:r>
              <a:rPr lang="en-US" sz="2800" i="1" dirty="0">
                <a:latin typeface="Georgia" panose="02040502050405020303" pitchFamily="18" charset="0"/>
              </a:rPr>
              <a:t>the time.  </a:t>
            </a:r>
            <a:r>
              <a:rPr lang="en-US" sz="2800" b="1" i="1" baseline="30000" dirty="0">
                <a:latin typeface="Georgia" panose="02040502050405020303" pitchFamily="18" charset="0"/>
              </a:rPr>
              <a:t>6 </a:t>
            </a:r>
            <a:r>
              <a:rPr lang="en-US" sz="2800" i="1" dirty="0">
                <a:latin typeface="Georgia" panose="02040502050405020303" pitchFamily="18" charset="0"/>
              </a:rPr>
              <a:t>Let your </a:t>
            </a:r>
            <a:r>
              <a:rPr lang="en-US" sz="2800" i="1" dirty="0" smtClean="0">
                <a:latin typeface="Georgia" panose="02040502050405020303" pitchFamily="18" charset="0"/>
              </a:rPr>
              <a:t>speech always be with </a:t>
            </a:r>
            <a:r>
              <a:rPr lang="en-US" sz="2800" i="1" dirty="0">
                <a:latin typeface="Georgia" panose="02040502050405020303" pitchFamily="18" charset="0"/>
              </a:rPr>
              <a:t>grace, seasoned with salt, that you may know how you ought to answer each one.</a:t>
            </a:r>
          </a:p>
          <a:p>
            <a:endParaRPr lang="en-US" sz="2500" i="1" dirty="0">
              <a:latin typeface="Georgia" panose="02040502050405020303" pitchFamily="18" charset="0"/>
            </a:endParaRPr>
          </a:p>
        </p:txBody>
      </p:sp>
    </p:spTree>
    <p:extLst>
      <p:ext uri="{BB962C8B-B14F-4D97-AF65-F5344CB8AC3E}">
        <p14:creationId xmlns:p14="http://schemas.microsoft.com/office/powerpoint/2010/main" xmlns="" val="16929739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4:5 - 6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19200"/>
            <a:ext cx="8725712" cy="5332229"/>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Colossians 4:2-4</a:t>
            </a:r>
            <a:r>
              <a:rPr lang="en-US" sz="2350" b="1" dirty="0" smtClean="0">
                <a:latin typeface="Cambria" panose="02040503050406030204" pitchFamily="18" charset="0"/>
                <a:ea typeface="Cambria" panose="02040503050406030204" pitchFamily="18" charset="0"/>
              </a:rPr>
              <a:t>, Paul reminded us that our words matter in our vertical orientation in prayer toward God on behalf of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insiders</a:t>
            </a:r>
            <a:r>
              <a:rPr lang="en-US" sz="235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900" b="1" i="1" dirty="0">
              <a:latin typeface="Cambria" panose="02040503050406030204" pitchFamily="18" charset="0"/>
              <a:ea typeface="Cambria" panose="02040503050406030204" pitchFamily="18" charset="0"/>
            </a:endParaRPr>
          </a:p>
          <a:p>
            <a:pPr>
              <a:spcAft>
                <a:spcPts val="600"/>
              </a:spcAft>
              <a:tabLst>
                <a:tab pos="457200" algn="l"/>
              </a:tabLst>
            </a:pPr>
            <a:r>
              <a:rPr lang="en-US" sz="240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Now,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4:5-6</a:t>
            </a:r>
            <a:r>
              <a:rPr lang="en-US" sz="2350" b="1" dirty="0" smtClean="0">
                <a:latin typeface="Cambria" panose="02040503050406030204" pitchFamily="18" charset="0"/>
                <a:ea typeface="Cambria" panose="02040503050406030204" pitchFamily="18" charset="0"/>
              </a:rPr>
              <a:t>, Paul turns to how our words and actions make a difference on behalf of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outsiders</a:t>
            </a:r>
            <a:r>
              <a:rPr lang="en-US" sz="2350" b="1" dirty="0" smtClean="0">
                <a:latin typeface="Cambria" panose="02040503050406030204" pitchFamily="18" charset="0"/>
                <a:ea typeface="Cambria" panose="02040503050406030204" pitchFamily="18" charset="0"/>
              </a:rPr>
              <a:t>.  In discussing our walk, and our talk Paul addresses the two most observed aspects of our witness to the lost. </a:t>
            </a:r>
          </a:p>
          <a:p>
            <a:pPr>
              <a:spcAft>
                <a:spcPts val="600"/>
              </a:spcAft>
              <a:tabLst>
                <a:tab pos="457200" algn="l"/>
              </a:tabLst>
            </a:pPr>
            <a:endParaRPr lang="en-US" sz="9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We should never forget that the outsiders – the unbelievers – who are without Christ and lost, still have a keen sense of </a:t>
            </a:r>
            <a:r>
              <a:rPr lang="en-US" sz="2350" b="1" i="1" u="sng" dirty="0" smtClean="0">
                <a:latin typeface="Cambria" panose="02040503050406030204" pitchFamily="18" charset="0"/>
                <a:ea typeface="Cambria" panose="02040503050406030204" pitchFamily="18" charset="0"/>
              </a:rPr>
              <a:t>seeing</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u="sng" dirty="0" smtClean="0">
                <a:latin typeface="Cambria" panose="02040503050406030204" pitchFamily="18" charset="0"/>
                <a:ea typeface="Cambria" panose="02040503050406030204" pitchFamily="18" charset="0"/>
              </a:rPr>
              <a:t>hearing</a:t>
            </a:r>
            <a:r>
              <a:rPr lang="en-US" sz="235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900" b="1" dirty="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	They’re very perceptive, discerning and observant when it comes to how we who claim to know Chris behave and speak. </a:t>
            </a:r>
          </a:p>
        </p:txBody>
      </p:sp>
    </p:spTree>
    <p:extLst>
      <p:ext uri="{BB962C8B-B14F-4D97-AF65-F5344CB8AC3E}">
        <p14:creationId xmlns:p14="http://schemas.microsoft.com/office/powerpoint/2010/main" xmlns="" val="37078606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4:5 - 6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95399"/>
            <a:ext cx="8649512" cy="4978286"/>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Sometimes the scrutiny with which they examine our lives is a little unfair.  Because Christians typically don’t claim to be completely free from sin, just completely forgiven of it. </a:t>
            </a:r>
          </a:p>
          <a:p>
            <a:pPr>
              <a:spcAft>
                <a:spcPts val="600"/>
              </a:spcAft>
              <a:tabLst>
                <a:tab pos="457200" algn="l"/>
              </a:tabLst>
            </a:pPr>
            <a:endParaRPr lang="en-US" sz="900" b="1" i="1" dirty="0">
              <a:latin typeface="Cambria" panose="02040503050406030204" pitchFamily="18" charset="0"/>
              <a:ea typeface="Cambria" panose="02040503050406030204" pitchFamily="18" charset="0"/>
            </a:endParaRPr>
          </a:p>
          <a:p>
            <a:pPr>
              <a:spcAft>
                <a:spcPts val="600"/>
              </a:spcAft>
              <a:tabLst>
                <a:tab pos="457200" algn="l"/>
              </a:tabLst>
            </a:pPr>
            <a:r>
              <a:rPr lang="en-US" sz="240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Nevertheless, our </a:t>
            </a:r>
            <a:r>
              <a:rPr lang="en-US" sz="2350" b="1" i="1" dirty="0" smtClean="0">
                <a:latin typeface="Cambria" panose="02040503050406030204" pitchFamily="18" charset="0"/>
                <a:ea typeface="Cambria" panose="02040503050406030204" pitchFamily="18" charset="0"/>
              </a:rPr>
              <a:t>works</a:t>
            </a:r>
            <a:r>
              <a:rPr lang="en-US" sz="2350" b="1" dirty="0" smtClean="0">
                <a:latin typeface="Cambria" panose="02040503050406030204" pitchFamily="18" charset="0"/>
                <a:ea typeface="Cambria" panose="02040503050406030204" pitchFamily="18" charset="0"/>
              </a:rPr>
              <a:t> and our </a:t>
            </a:r>
            <a:r>
              <a:rPr lang="en-US" sz="2350" b="1" i="1" dirty="0" smtClean="0">
                <a:latin typeface="Cambria" panose="02040503050406030204" pitchFamily="18" charset="0"/>
                <a:ea typeface="Cambria" panose="02040503050406030204" pitchFamily="18" charset="0"/>
              </a:rPr>
              <a:t>words</a:t>
            </a:r>
            <a:r>
              <a:rPr lang="en-US" sz="2350" b="1" dirty="0" smtClean="0">
                <a:latin typeface="Cambria" panose="02040503050406030204" pitchFamily="18" charset="0"/>
                <a:ea typeface="Cambria" panose="02040503050406030204" pitchFamily="18" charset="0"/>
              </a:rPr>
              <a:t> can either draw a watching world closer to God or drive them farther away.</a:t>
            </a:r>
          </a:p>
          <a:p>
            <a:pPr>
              <a:spcAft>
                <a:spcPts val="600"/>
              </a:spcAft>
              <a:tabLst>
                <a:tab pos="457200" algn="l"/>
              </a:tabLst>
            </a:pPr>
            <a:endParaRPr lang="en-US" sz="9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Paul says, w</a:t>
            </a:r>
            <a:r>
              <a:rPr lang="en-US" sz="2350" b="1" dirty="0" smtClean="0">
                <a:latin typeface="Cambria" panose="02040503050406030204" pitchFamily="18" charset="0"/>
                <a:ea typeface="Cambria" panose="02040503050406030204" pitchFamily="18" charset="0"/>
              </a:rPr>
              <a:t>e need to pay close attention to our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walk</a:t>
            </a:r>
            <a:r>
              <a:rPr lang="en-US" sz="2350" b="1" dirty="0" smtClean="0">
                <a:latin typeface="Cambria" panose="02040503050406030204" pitchFamily="18" charset="0"/>
                <a:ea typeface="Cambria" panose="02040503050406030204" pitchFamily="18" charset="0"/>
              </a:rPr>
              <a:t>, and we need to conduct ourselves with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a:t>
            </a:r>
            <a:r>
              <a:rPr lang="en-US" sz="2350" b="1" dirty="0" smtClean="0">
                <a:latin typeface="Cambria" panose="02040503050406030204" pitchFamily="18" charset="0"/>
                <a:ea typeface="Cambria" panose="02040503050406030204" pitchFamily="18" charset="0"/>
              </a:rPr>
              <a:t> toward those on the outside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4:5</a:t>
            </a:r>
            <a:r>
              <a:rPr lang="en-US" sz="235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900" b="1" dirty="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	This word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walk</a:t>
            </a:r>
            <a:r>
              <a:rPr lang="en-US" sz="2350" b="1" dirty="0" smtClean="0">
                <a:latin typeface="Cambria" panose="02040503050406030204" pitchFamily="18" charset="0"/>
                <a:ea typeface="Cambria" panose="02040503050406030204" pitchFamily="18" charset="0"/>
              </a:rPr>
              <a:t>” translated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conduct</a:t>
            </a:r>
            <a:r>
              <a:rPr lang="en-US" sz="2350" b="1" dirty="0" smtClean="0">
                <a:latin typeface="Cambria" panose="02040503050406030204" pitchFamily="18" charset="0"/>
                <a:ea typeface="Cambria" panose="02040503050406030204" pitchFamily="18" charset="0"/>
              </a:rPr>
              <a:t>” in the </a:t>
            </a:r>
            <a:r>
              <a:rPr lang="en-US" sz="2350" b="1" dirty="0" err="1" smtClean="0">
                <a:latin typeface="Cambria" panose="02040503050406030204" pitchFamily="18" charset="0"/>
                <a:ea typeface="Cambria" panose="02040503050406030204" pitchFamily="18" charset="0"/>
              </a:rPr>
              <a:t>NASB</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is the Greek word </a:t>
            </a:r>
            <a:r>
              <a:rPr lang="en-US" sz="2350" b="1" i="1" dirty="0" smtClean="0">
                <a:latin typeface="Cambria" panose="02040503050406030204" pitchFamily="18" charset="0"/>
                <a:ea typeface="Cambria" panose="02040503050406030204" pitchFamily="18" charset="0"/>
              </a:rPr>
              <a:t>“</a:t>
            </a:r>
            <a:r>
              <a:rPr lang="en-US" sz="2400" b="1" i="1" dirty="0" err="1" smtClean="0">
                <a:latin typeface="Cambria" panose="02040503050406030204" pitchFamily="18" charset="0"/>
                <a:ea typeface="Cambria" panose="02040503050406030204" pitchFamily="18" charset="0"/>
              </a:rPr>
              <a:t>peripatéō</a:t>
            </a:r>
            <a:r>
              <a:rPr lang="en-US" sz="240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meaning “</a:t>
            </a:r>
            <a:r>
              <a:rPr lang="en-US" sz="2350" b="1" i="1" dirty="0" smtClean="0">
                <a:latin typeface="Cambria" panose="02040503050406030204" pitchFamily="18" charset="0"/>
                <a:ea typeface="Cambria" panose="02040503050406030204" pitchFamily="18" charset="0"/>
              </a:rPr>
              <a:t>to walk around.</a:t>
            </a:r>
            <a:r>
              <a:rPr lang="en-US" sz="2350" b="1" dirty="0" smtClean="0">
                <a:latin typeface="Cambria" panose="02040503050406030204" pitchFamily="18" charset="0"/>
                <a:ea typeface="Cambria" panose="02040503050406030204" pitchFamily="18" charset="0"/>
              </a:rPr>
              <a:t>” It refers to all the actions of a person’s daily life. </a:t>
            </a:r>
          </a:p>
        </p:txBody>
      </p:sp>
    </p:spTree>
    <p:extLst>
      <p:ext uri="{BB962C8B-B14F-4D97-AF65-F5344CB8AC3E}">
        <p14:creationId xmlns:p14="http://schemas.microsoft.com/office/powerpoint/2010/main" xmlns="" val="131020218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510316" y="1206500"/>
            <a:ext cx="8275768" cy="4893647"/>
          </a:xfrm>
          <a:prstGeom prst="rect">
            <a:avLst/>
          </a:prstGeom>
          <a:noFill/>
          <a:effectLst/>
        </p:spPr>
        <p:txBody>
          <a:bodyPr wrap="square" rtlCol="0">
            <a:spAutoFit/>
          </a:bodyPr>
          <a:lstStyle/>
          <a:p>
            <a:pPr indent="457200"/>
            <a:r>
              <a:rPr lang="en-US" sz="2350" b="1" dirty="0" smtClean="0">
                <a:latin typeface="Cambria" panose="02040503050406030204" pitchFamily="18" charset="0"/>
                <a:ea typeface="Cambria" panose="02040503050406030204" pitchFamily="18" charset="0"/>
              </a:rPr>
              <a:t>As we continue our study </a:t>
            </a:r>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Colossians, we are reminded that the overall theme of the letter is the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Preeminence”</a:t>
            </a:r>
            <a:r>
              <a:rPr lang="en-US" sz="2350" b="1" i="1" dirty="0" smtClean="0">
                <a:latin typeface="Cambria" panose="02040503050406030204" pitchFamily="18" charset="0"/>
                <a:ea typeface="Cambria" panose="02040503050406030204" pitchFamily="18" charset="0"/>
              </a:rPr>
              <a:t> </a:t>
            </a:r>
            <a:r>
              <a:rPr lang="en-US" sz="2350" b="1" i="1" dirty="0">
                <a:latin typeface="Cambria" panose="02040503050406030204" pitchFamily="18" charset="0"/>
                <a:ea typeface="Cambria" panose="02040503050406030204" pitchFamily="18" charset="0"/>
              </a:rPr>
              <a:t>and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Sufficiency”</a:t>
            </a:r>
            <a:r>
              <a:rPr lang="en-US" sz="2350" b="1" i="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of Christ </a:t>
            </a:r>
            <a:r>
              <a:rPr lang="en-US" sz="2350" b="1" dirty="0" smtClean="0">
                <a:latin typeface="Cambria" panose="02040503050406030204" pitchFamily="18" charset="0"/>
                <a:ea typeface="Cambria" panose="02040503050406030204" pitchFamily="18" charset="0"/>
              </a:rPr>
              <a:t>in </a:t>
            </a:r>
            <a:r>
              <a:rPr lang="en-US" sz="2350" b="1" dirty="0">
                <a:latin typeface="Cambria" panose="02040503050406030204" pitchFamily="18" charset="0"/>
                <a:ea typeface="Cambria" panose="02040503050406030204" pitchFamily="18" charset="0"/>
              </a:rPr>
              <a:t>all things. </a:t>
            </a:r>
            <a:r>
              <a:rPr lang="en-US" sz="2350" b="1" dirty="0" smtClean="0">
                <a:latin typeface="Cambria" panose="02040503050406030204" pitchFamily="18" charset="0"/>
                <a:ea typeface="Cambria" panose="02040503050406030204" pitchFamily="18" charset="0"/>
              </a:rPr>
              <a:t>  </a:t>
            </a:r>
          </a:p>
          <a:p>
            <a:pPr indent="457200"/>
            <a:endParaRPr lang="en-US" sz="2350" b="1" dirty="0">
              <a:latin typeface="Cambria" panose="02040503050406030204" pitchFamily="18" charset="0"/>
              <a:ea typeface="Cambria" panose="02040503050406030204" pitchFamily="18" charset="0"/>
            </a:endParaRPr>
          </a:p>
          <a:p>
            <a:pPr indent="457200"/>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the first section of Colossians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 – 2:23</a:t>
            </a:r>
            <a:r>
              <a:rPr lang="en-US" sz="2350" b="1" dirty="0" smtClean="0">
                <a:latin typeface="Cambria" panose="02040503050406030204" pitchFamily="18" charset="0"/>
                <a:ea typeface="Cambria" panose="02040503050406030204" pitchFamily="18" charset="0"/>
              </a:rPr>
              <a:t>), Paul underscores </a:t>
            </a:r>
            <a:r>
              <a:rPr lang="en-US" sz="2350" b="1" dirty="0">
                <a:latin typeface="Cambria" panose="02040503050406030204" pitchFamily="18" charset="0"/>
                <a:ea typeface="Cambria" panose="02040503050406030204" pitchFamily="18" charset="0"/>
              </a:rPr>
              <a:t>the </a:t>
            </a:r>
            <a:r>
              <a:rPr lang="en-US" sz="2350" b="1" dirty="0" smtClean="0">
                <a:latin typeface="Cambria" panose="02040503050406030204" pitchFamily="18" charset="0"/>
                <a:ea typeface="Cambria" panose="02040503050406030204" pitchFamily="18" charset="0"/>
              </a:rPr>
              <a:t>sufficiency of </a:t>
            </a:r>
            <a:r>
              <a:rPr lang="en-US" sz="2350" b="1" dirty="0">
                <a:latin typeface="Cambria" panose="02040503050406030204" pitchFamily="18" charset="0"/>
                <a:ea typeface="Cambria" panose="02040503050406030204" pitchFamily="18" charset="0"/>
              </a:rPr>
              <a:t>Jesus Christ </a:t>
            </a:r>
            <a:r>
              <a:rPr lang="en-US" sz="2350" b="1" dirty="0" smtClean="0">
                <a:latin typeface="Cambria" panose="02040503050406030204" pitchFamily="18" charset="0"/>
                <a:ea typeface="Cambria" panose="02040503050406030204" pitchFamily="18" charset="0"/>
              </a:rPr>
              <a:t>as </a:t>
            </a:r>
            <a:r>
              <a:rPr lang="en-US" sz="2350" b="1" dirty="0">
                <a:latin typeface="Cambria" panose="02040503050406030204" pitchFamily="18" charset="0"/>
                <a:ea typeface="Cambria" panose="02040503050406030204" pitchFamily="18" charset="0"/>
              </a:rPr>
              <a:t>our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Lord</a:t>
            </a:r>
            <a:r>
              <a:rPr lang="en-US" sz="2350" b="1" dirty="0">
                <a:latin typeface="Cambria" panose="02040503050406030204" pitchFamily="18" charset="0"/>
                <a:ea typeface="Cambria" panose="02040503050406030204" pitchFamily="18" charset="0"/>
              </a:rPr>
              <a:t>. </a:t>
            </a:r>
          </a:p>
          <a:p>
            <a:pPr indent="457200"/>
            <a:endParaRPr lang="en-US" sz="1000" b="1" dirty="0" smtClean="0">
              <a:latin typeface="Cambria" panose="02040503050406030204" pitchFamily="18" charset="0"/>
              <a:ea typeface="Cambria" panose="02040503050406030204" pitchFamily="18" charset="0"/>
            </a:endParaRPr>
          </a:p>
          <a:p>
            <a:pPr indent="457200"/>
            <a:endParaRPr lang="en-US" sz="1000" b="1" dirty="0" smtClean="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In the second section of Colossians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3:1 – 4:1</a:t>
            </a:r>
            <a:r>
              <a:rPr lang="en-US" sz="2350" b="1" dirty="0" smtClean="0">
                <a:latin typeface="Cambria" panose="02040503050406030204" pitchFamily="18" charset="0"/>
                <a:ea typeface="Cambria" panose="02040503050406030204" pitchFamily="18" charset="0"/>
              </a:rPr>
              <a:t>), Paul shifts the emphasizes to highlight </a:t>
            </a:r>
            <a:r>
              <a:rPr lang="en-US" sz="2350" b="1" dirty="0">
                <a:latin typeface="Cambria" panose="02040503050406030204" pitchFamily="18" charset="0"/>
                <a:ea typeface="Cambria" panose="02040503050406030204" pitchFamily="18" charset="0"/>
              </a:rPr>
              <a:t>the sufficiency of Jesus Christ as </a:t>
            </a:r>
            <a:r>
              <a:rPr lang="en-US" sz="2350" b="1" dirty="0" smtClean="0">
                <a:latin typeface="Cambria" panose="02040503050406030204" pitchFamily="18" charset="0"/>
                <a:ea typeface="Cambria" panose="02040503050406030204" pitchFamily="18" charset="0"/>
              </a:rPr>
              <a:t>our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Life</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 </a:t>
            </a:r>
            <a:endParaRPr lang="en-US" sz="1000" b="1" i="1" dirty="0" smtClean="0">
              <a:latin typeface="Cambria" panose="02040503050406030204" pitchFamily="18" charset="0"/>
              <a:ea typeface="Cambria" panose="02040503050406030204" pitchFamily="18" charset="0"/>
            </a:endParaRPr>
          </a:p>
          <a:p>
            <a:pPr indent="457200"/>
            <a:endParaRPr lang="en-US" sz="1000" b="1" dirty="0">
              <a:latin typeface="Cambria" panose="02040503050406030204" pitchFamily="18" charset="0"/>
              <a:ea typeface="Cambria" panose="02040503050406030204" pitchFamily="18" charset="0"/>
            </a:endParaRPr>
          </a:p>
          <a:p>
            <a:pPr indent="457200"/>
            <a:r>
              <a:rPr lang="en-US" sz="2350" b="1" dirty="0" smtClean="0">
                <a:latin typeface="Cambria" panose="02040503050406030204" pitchFamily="18" charset="0"/>
                <a:ea typeface="Cambria" panose="02040503050406030204" pitchFamily="18" charset="0"/>
              </a:rPr>
              <a:t>Now in the remainder of this short book of Colossians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4:2–18</a:t>
            </a:r>
            <a:r>
              <a:rPr lang="en-US" sz="2350" b="1" dirty="0" smtClean="0">
                <a:latin typeface="Cambria" panose="02040503050406030204" pitchFamily="18" charset="0"/>
                <a:ea typeface="Cambria" panose="02040503050406030204" pitchFamily="18" charset="0"/>
              </a:rPr>
              <a:t>), Paul emphasizes the sufficiency of Christ as our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Leader</a:t>
            </a:r>
            <a:r>
              <a:rPr lang="en-US" sz="235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40561826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4:5 - 6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06500"/>
            <a:ext cx="8649512" cy="5193729"/>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Because o</a:t>
            </a:r>
            <a:r>
              <a:rPr lang="en-US" sz="2350" b="1" dirty="0" smtClean="0">
                <a:latin typeface="Cambria" panose="02040503050406030204" pitchFamily="18" charset="0"/>
                <a:ea typeface="Cambria" panose="02040503050406030204" pitchFamily="18" charset="0"/>
              </a:rPr>
              <a:t>nly God can see our hearts, people will size us up and evaluate the quality of our faith through how we conduct ourselves. </a:t>
            </a:r>
          </a:p>
          <a:p>
            <a:pPr>
              <a:spcAft>
                <a:spcPts val="600"/>
              </a:spcAft>
              <a:tabLst>
                <a:tab pos="457200" algn="l"/>
              </a:tabLst>
            </a:pPr>
            <a:endParaRPr lang="en-US" sz="900" b="1" i="1" dirty="0">
              <a:latin typeface="Cambria" panose="02040503050406030204" pitchFamily="18" charset="0"/>
              <a:ea typeface="Cambria" panose="02040503050406030204" pitchFamily="18" charset="0"/>
            </a:endParaRPr>
          </a:p>
          <a:p>
            <a:pPr>
              <a:spcAft>
                <a:spcPts val="600"/>
              </a:spcAft>
              <a:tabLst>
                <a:tab pos="457200" algn="l"/>
              </a:tabLst>
            </a:pPr>
            <a:r>
              <a:rPr lang="en-US" sz="2400" b="1" i="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That’s why Paul calls us to walk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wisdom.</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900" b="1" dirty="0">
              <a:latin typeface="Cambria" panose="02040503050406030204" pitchFamily="18" charset="0"/>
              <a:ea typeface="Cambria" panose="02040503050406030204" pitchFamily="18" charset="0"/>
            </a:endParaRPr>
          </a:p>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This word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a:t>
            </a:r>
            <a:r>
              <a:rPr lang="en-US" sz="2350" b="1" dirty="0" smtClean="0">
                <a:latin typeface="Cambria" panose="02040503050406030204" pitchFamily="18" charset="0"/>
                <a:ea typeface="Cambria" panose="02040503050406030204" pitchFamily="18" charset="0"/>
              </a:rPr>
              <a:t>” is the Greek word “</a:t>
            </a:r>
            <a:r>
              <a:rPr lang="en-US" sz="2400" b="1" i="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sophía</a:t>
            </a:r>
            <a:r>
              <a:rPr lang="en-US" sz="2400" b="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meaning “</a:t>
            </a:r>
            <a:r>
              <a:rPr lang="en-US" sz="2350" b="1" i="1" dirty="0" smtClean="0">
                <a:latin typeface="Cambria" panose="02040503050406030204" pitchFamily="18" charset="0"/>
                <a:ea typeface="Cambria" panose="02040503050406030204" pitchFamily="18" charset="0"/>
              </a:rPr>
              <a:t>the capacity to understand and function accordingly.</a:t>
            </a:r>
            <a:r>
              <a:rPr lang="en-US" sz="2350" b="1" dirty="0" smtClean="0">
                <a:latin typeface="Cambria" panose="02040503050406030204" pitchFamily="18" charset="0"/>
                <a:ea typeface="Cambria" panose="02040503050406030204" pitchFamily="18" charset="0"/>
              </a:rPr>
              <a:t>”  In this short letter to the Colossians this word “wisdom” is used six times. </a:t>
            </a:r>
          </a:p>
          <a:p>
            <a:pPr>
              <a:spcAft>
                <a:spcPts val="600"/>
              </a:spcAft>
              <a:tabLst>
                <a:tab pos="457200" algn="l"/>
              </a:tabLst>
            </a:pPr>
            <a:endParaRPr lang="en-US" sz="14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Five of these six occurrences speak specifically of the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wisdom</a:t>
            </a:r>
            <a:r>
              <a:rPr lang="en-US" sz="2350" b="1" dirty="0" smtClean="0">
                <a:latin typeface="Cambria" panose="02040503050406030204" pitchFamily="18" charset="0"/>
                <a:ea typeface="Cambria" panose="02040503050406030204" pitchFamily="18" charset="0"/>
              </a:rPr>
              <a:t>” found only in Christ (1:9, 28, 2:3, 3:16 and here in 4:5). </a:t>
            </a:r>
          </a:p>
        </p:txBody>
      </p:sp>
    </p:spTree>
    <p:extLst>
      <p:ext uri="{BB962C8B-B14F-4D97-AF65-F5344CB8AC3E}">
        <p14:creationId xmlns:p14="http://schemas.microsoft.com/office/powerpoint/2010/main" xmlns="" val="97258368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4:5 - 6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19200"/>
            <a:ext cx="8649512" cy="4939814"/>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When we live our lives under the leadership of Christ alone, who is our source of true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wisdom</a:t>
            </a:r>
            <a:r>
              <a:rPr lang="en-US" sz="2350" b="1" dirty="0" smtClean="0">
                <a:latin typeface="Cambria" panose="02040503050406030204" pitchFamily="18" charset="0"/>
                <a:ea typeface="Cambria" panose="02040503050406030204" pitchFamily="18" charset="0"/>
              </a:rPr>
              <a:t>, we will experience these positive effects:</a:t>
            </a:r>
          </a:p>
          <a:p>
            <a:pPr>
              <a:spcAft>
                <a:spcPts val="600"/>
              </a:spcAft>
              <a:tabLst>
                <a:tab pos="457200" algn="l"/>
              </a:tabLst>
            </a:pPr>
            <a:endParaRPr lang="en-US" sz="900" b="1" i="1" dirty="0">
              <a:latin typeface="Cambria" panose="02040503050406030204" pitchFamily="18" charset="0"/>
              <a:ea typeface="Cambria" panose="02040503050406030204" pitchFamily="18" charset="0"/>
            </a:endParaRPr>
          </a:p>
          <a:p>
            <a:pPr marL="627063" indent="-393700">
              <a:spcAft>
                <a:spcPts val="600"/>
              </a:spcAft>
              <a:buFont typeface="Wingdings" panose="05000000000000000000" pitchFamily="2" charset="2"/>
              <a:buChar char="Ø"/>
              <a:tabLst>
                <a:tab pos="457200" algn="l"/>
              </a:tabLst>
            </a:pPr>
            <a:r>
              <a:rPr lang="en-US" sz="2350" b="1" dirty="0" smtClean="0">
                <a:latin typeface="Cambria" panose="02040503050406030204" pitchFamily="18" charset="0"/>
                <a:ea typeface="Cambria" panose="02040503050406030204" pitchFamily="18" charset="0"/>
              </a:rPr>
              <a:t>It will help us know when to speak and when to be silent.</a:t>
            </a:r>
          </a:p>
          <a:p>
            <a:pPr marL="627063" indent="-393700">
              <a:spcAft>
                <a:spcPts val="600"/>
              </a:spcAft>
              <a:buFont typeface="Wingdings" panose="05000000000000000000"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627063" indent="-393700">
              <a:spcAft>
                <a:spcPts val="600"/>
              </a:spcAft>
              <a:buFont typeface="Wingdings" panose="05000000000000000000" pitchFamily="2" charset="2"/>
              <a:buChar char="Ø"/>
              <a:tabLst>
                <a:tab pos="457200" algn="l"/>
              </a:tabLst>
            </a:pPr>
            <a:r>
              <a:rPr lang="en-US" sz="2350" b="1" dirty="0" smtClean="0">
                <a:latin typeface="Cambria" panose="02040503050406030204" pitchFamily="18" charset="0"/>
                <a:ea typeface="Cambria" panose="02040503050406030204" pitchFamily="18" charset="0"/>
              </a:rPr>
              <a:t>It will give us insight into how to relate to others with tactfulness.</a:t>
            </a:r>
          </a:p>
          <a:p>
            <a:pPr marL="627063" indent="-393700">
              <a:spcAft>
                <a:spcPts val="600"/>
              </a:spcAft>
              <a:buFont typeface="Wingdings" panose="05000000000000000000"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627063" indent="-393700">
              <a:spcAft>
                <a:spcPts val="600"/>
              </a:spcAft>
              <a:buFont typeface="Wingdings" panose="05000000000000000000" pitchFamily="2" charset="2"/>
              <a:buChar char="Ø"/>
              <a:tabLst>
                <a:tab pos="457200" algn="l"/>
              </a:tabLst>
            </a:pPr>
            <a:r>
              <a:rPr lang="en-US" sz="2350" b="1" dirty="0" smtClean="0">
                <a:latin typeface="Cambria" panose="02040503050406030204" pitchFamily="18" charset="0"/>
                <a:ea typeface="Cambria" panose="02040503050406030204" pitchFamily="18" charset="0"/>
              </a:rPr>
              <a:t>It will equip us to discern the best course of action with skeptics and critics.</a:t>
            </a:r>
          </a:p>
          <a:p>
            <a:pPr marL="627063" indent="-393700">
              <a:spcAft>
                <a:spcPts val="600"/>
              </a:spcAft>
              <a:buFont typeface="Wingdings" panose="05000000000000000000" pitchFamily="2" charset="2"/>
              <a:buChar char="Ø"/>
              <a:tabLst>
                <a:tab pos="457200" algn="l"/>
              </a:tabLst>
            </a:pPr>
            <a:endParaRPr lang="en-US" sz="1000" b="1" dirty="0" smtClean="0">
              <a:latin typeface="Cambria" panose="02040503050406030204" pitchFamily="18" charset="0"/>
              <a:ea typeface="Cambria" panose="02040503050406030204" pitchFamily="18" charset="0"/>
            </a:endParaRPr>
          </a:p>
          <a:p>
            <a:pPr marL="627063" indent="-393700">
              <a:spcAft>
                <a:spcPts val="600"/>
              </a:spcAft>
              <a:buFont typeface="Wingdings" panose="05000000000000000000" pitchFamily="2" charset="2"/>
              <a:buChar char="Ø"/>
              <a:tabLst>
                <a:tab pos="457200" algn="l"/>
              </a:tabLst>
            </a:pPr>
            <a:r>
              <a:rPr lang="en-US" sz="2350" b="1" dirty="0" smtClean="0">
                <a:latin typeface="Cambria" panose="02040503050406030204" pitchFamily="18" charset="0"/>
                <a:ea typeface="Cambria" panose="02040503050406030204" pitchFamily="18" charset="0"/>
              </a:rPr>
              <a:t>It will grant us opportunities to give advise and counsel in the midst of people’s struggles.</a:t>
            </a:r>
            <a:r>
              <a:rPr lang="en-US" sz="2400" b="1" dirty="0" smtClean="0">
                <a:latin typeface="Cambria" panose="02040503050406030204" pitchFamily="18" charset="0"/>
                <a:ea typeface="Cambria" panose="02040503050406030204" pitchFamily="18" charset="0"/>
              </a:rPr>
              <a:t>	</a:t>
            </a:r>
            <a:endParaRPr lang="en-US" sz="235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2793738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4:5 - 6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102659"/>
            <a:ext cx="8649512" cy="5409173"/>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C</a:t>
            </a:r>
            <a:r>
              <a:rPr lang="en-US" sz="2350" b="1" dirty="0" smtClean="0">
                <a:latin typeface="Cambria" panose="02040503050406030204" pitchFamily="18" charset="0"/>
                <a:ea typeface="Cambria" panose="02040503050406030204" pitchFamily="18" charset="0"/>
              </a:rPr>
              <a:t>onducting ourselves in wisdom will help us make the most of every occasion.  We won’t squander the encounters we have with those who desperately need Christ.</a:t>
            </a:r>
          </a:p>
          <a:p>
            <a:pPr>
              <a:spcAft>
                <a:spcPts val="600"/>
              </a:spcAft>
              <a:tabLst>
                <a:tab pos="457200" algn="l"/>
              </a:tabLst>
            </a:pPr>
            <a:endParaRPr lang="en-US" sz="9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a:latin typeface="Cambria" panose="02040503050406030204" pitchFamily="18" charset="0"/>
                <a:ea typeface="Cambria" panose="02040503050406030204" pitchFamily="18" charset="0"/>
              </a:rPr>
              <a:t>	 When we walk in </a:t>
            </a:r>
            <a:r>
              <a:rPr lang="en-US" sz="2350" b="1" i="1" dirty="0">
                <a:latin typeface="Cambria" panose="02040503050406030204" pitchFamily="18" charset="0"/>
                <a:ea typeface="Cambria" panose="02040503050406030204" pitchFamily="18" charset="0"/>
              </a:rPr>
              <a:t>“</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wisdom</a:t>
            </a:r>
            <a:r>
              <a:rPr lang="en-US" sz="2350" b="1" i="1" dirty="0">
                <a:latin typeface="Cambria" panose="02040503050406030204" pitchFamily="18" charset="0"/>
                <a:ea typeface="Cambria" panose="02040503050406030204" pitchFamily="18" charset="0"/>
              </a:rPr>
              <a:t>”</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it will make our lives winsome, persuasive, and convincing – even before we open our mouths to share the saving truths of the person and work of Jesus Christ. </a:t>
            </a:r>
          </a:p>
          <a:p>
            <a:pPr marL="233363">
              <a:spcAft>
                <a:spcPts val="600"/>
              </a:spcAft>
              <a:tabLst>
                <a:tab pos="457200" algn="l"/>
              </a:tabLst>
            </a:pPr>
            <a:endParaRPr lang="en-US" sz="10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	To illustrate the point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350" b="1" dirty="0" smtClean="0">
                <a:latin typeface="Cambria" panose="02040503050406030204" pitchFamily="18" charset="0"/>
                <a:ea typeface="Cambria" panose="02040503050406030204" pitchFamily="18" charset="0"/>
              </a:rPr>
              <a:t> tells this story about a  pastor in Atlanta . . . “</a:t>
            </a:r>
            <a:r>
              <a:rPr lang="en-US" sz="2350" b="1" i="1" dirty="0" smtClean="0">
                <a:latin typeface="Cambria" panose="02040503050406030204" pitchFamily="18" charset="0"/>
                <a:ea typeface="Cambria" panose="02040503050406030204" pitchFamily="18" charset="0"/>
              </a:rPr>
              <a:t>A man in Atlanta hired a private detective to follow the pastor and report on his conduct.  After a few weeks, the detective was able to report to the man that the pastor’s life matched his preaching.  As a result, that man became a Christian</a:t>
            </a:r>
            <a:r>
              <a:rPr lang="en-US" sz="2350" b="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32477385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4:5 - 6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19199"/>
            <a:ext cx="8725712" cy="5201424"/>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So as we continue to address the issue of how we conduct ourselves in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horizontal</a:t>
            </a:r>
            <a:r>
              <a:rPr lang="en-US" sz="2400" b="1" dirty="0" smtClean="0">
                <a:latin typeface="Cambria" panose="02040503050406030204" pitchFamily="18" charset="0"/>
                <a:ea typeface="Cambria" panose="02040503050406030204" pitchFamily="18" charset="0"/>
              </a:rPr>
              <a:t> dimension to those outside of the family of faith.</a:t>
            </a:r>
            <a:endParaRPr lang="en-US" sz="2350" b="1" dirty="0" smtClean="0">
              <a:latin typeface="Cambria" panose="02040503050406030204" pitchFamily="18" charset="0"/>
              <a:ea typeface="Cambria" panose="02040503050406030204" pitchFamily="18" charset="0"/>
            </a:endParaRPr>
          </a:p>
          <a:p>
            <a:pPr>
              <a:spcAft>
                <a:spcPts val="600"/>
              </a:spcAft>
              <a:tabLst>
                <a:tab pos="457200" algn="l"/>
              </a:tabLst>
            </a:pPr>
            <a:endParaRPr lang="en-US" sz="8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	Paul turns to address our talk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4:6</a:t>
            </a:r>
            <a:r>
              <a:rPr lang="en-US" sz="2350" b="1" dirty="0" smtClean="0">
                <a:latin typeface="Cambria" panose="02040503050406030204" pitchFamily="18" charset="0"/>
                <a:ea typeface="Cambria" panose="02040503050406030204" pitchFamily="18" charset="0"/>
              </a:rPr>
              <a:t>).</a:t>
            </a:r>
          </a:p>
          <a:p>
            <a:pPr>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We can’t win people to Christ only by being kind, smiling pleasantly, and living like we should. We also need to have wining words coupled with our wise walks. </a:t>
            </a:r>
          </a:p>
          <a:p>
            <a:pPr>
              <a:spcAft>
                <a:spcPts val="600"/>
              </a:spcAft>
              <a:tabLst>
                <a:tab pos="457200" algn="l"/>
              </a:tabLst>
            </a:pPr>
            <a:endParaRPr lang="en-US" sz="800" b="1" dirty="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	Paul says, </a:t>
            </a:r>
            <a:r>
              <a:rPr lang="en-US" sz="2350" b="1" i="1" dirty="0" smtClean="0">
                <a:latin typeface="Cambria" panose="02040503050406030204" pitchFamily="18" charset="0"/>
                <a:ea typeface="Cambria" panose="02040503050406030204" pitchFamily="18" charset="0"/>
              </a:rPr>
              <a:t>“</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Let your speech always be with grace.</a:t>
            </a:r>
            <a:r>
              <a:rPr lang="en-US" sz="2350" b="1" i="1" dirty="0" smtClean="0">
                <a:latin typeface="Cambria" panose="02040503050406030204" pitchFamily="18" charset="0"/>
                <a:ea typeface="Cambria" panose="02040503050406030204" pitchFamily="18" charset="0"/>
              </a:rPr>
              <a:t>”</a:t>
            </a:r>
          </a:p>
          <a:p>
            <a:pPr>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Grace</a:t>
            </a:r>
            <a:r>
              <a:rPr lang="en-US" sz="2350" b="1" dirty="0" smtClean="0">
                <a:latin typeface="Cambria" panose="02040503050406030204" pitchFamily="18" charset="0"/>
                <a:ea typeface="Cambria" panose="02040503050406030204" pitchFamily="18" charset="0"/>
              </a:rPr>
              <a:t>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dirty="0" smtClean="0">
                <a:latin typeface="Cambria" panose="02040503050406030204" pitchFamily="18" charset="0"/>
                <a:ea typeface="Cambria" panose="02040503050406030204" pitchFamily="18" charset="0"/>
              </a:rPr>
              <a:t> here being the </a:t>
            </a:r>
            <a:r>
              <a:rPr lang="en-US" sz="2350" b="1" i="1" dirty="0" smtClean="0">
                <a:latin typeface="Cambria" panose="02040503050406030204" pitchFamily="18" charset="0"/>
                <a:ea typeface="Cambria" panose="02040503050406030204" pitchFamily="18" charset="0"/>
              </a:rPr>
              <a:t>manner </a:t>
            </a:r>
            <a:r>
              <a:rPr lang="en-US" sz="2350" b="1" dirty="0" smtClean="0">
                <a:latin typeface="Cambria" panose="02040503050406030204" pitchFamily="18" charset="0"/>
                <a:ea typeface="Cambria" panose="02040503050406030204" pitchFamily="18" charset="0"/>
              </a:rPr>
              <a:t>of our speech, </a:t>
            </a:r>
            <a:r>
              <a:rPr lang="en-US" sz="2350" b="1" i="1" dirty="0" smtClean="0">
                <a:latin typeface="Cambria" panose="02040503050406030204" pitchFamily="18" charset="0"/>
                <a:ea typeface="Cambria" panose="02040503050406030204" pitchFamily="18" charset="0"/>
              </a:rPr>
              <a:t>kind, gentle, and benevolent;</a:t>
            </a:r>
            <a:r>
              <a:rPr lang="en-US" sz="2350" b="1" dirty="0" smtClean="0">
                <a:latin typeface="Cambria" panose="02040503050406030204" pitchFamily="18" charset="0"/>
                <a:ea typeface="Cambria" panose="02040503050406030204" pitchFamily="18" charset="0"/>
              </a:rPr>
              <a:t> and the </a:t>
            </a:r>
            <a:r>
              <a:rPr lang="en-US" sz="2350" b="1" i="1" dirty="0" smtClean="0">
                <a:latin typeface="Cambria" panose="02040503050406030204" pitchFamily="18" charset="0"/>
                <a:ea typeface="Cambria" panose="02040503050406030204" pitchFamily="18" charset="0"/>
              </a:rPr>
              <a:t>content</a:t>
            </a:r>
            <a:r>
              <a:rPr lang="en-US" sz="2350" b="1" dirty="0" smtClean="0">
                <a:latin typeface="Cambria" panose="02040503050406030204" pitchFamily="18" charset="0"/>
                <a:ea typeface="Cambria" panose="02040503050406030204" pitchFamily="18" charset="0"/>
              </a:rPr>
              <a:t> of our </a:t>
            </a:r>
            <a:r>
              <a:rPr lang="en-US" sz="2350" b="1" dirty="0">
                <a:latin typeface="Cambria" panose="02040503050406030204" pitchFamily="18" charset="0"/>
                <a:ea typeface="Cambria" panose="02040503050406030204" pitchFamily="18" charset="0"/>
              </a:rPr>
              <a:t>words </a:t>
            </a:r>
            <a:r>
              <a:rPr lang="en-US" sz="2350" b="1" i="1" dirty="0" smtClean="0">
                <a:latin typeface="Cambria" panose="02040503050406030204" pitchFamily="18" charset="0"/>
                <a:ea typeface="Cambria" panose="02040503050406030204" pitchFamily="18" charset="0"/>
              </a:rPr>
              <a:t>thoughtful</a:t>
            </a:r>
            <a:r>
              <a:rPr lang="en-US" sz="2350" b="1" dirty="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convincing</a:t>
            </a: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and </a:t>
            </a:r>
            <a:r>
              <a:rPr lang="en-US" sz="2350" b="1" i="1" dirty="0">
                <a:latin typeface="Cambria" panose="02040503050406030204" pitchFamily="18" charset="0"/>
                <a:ea typeface="Cambria" panose="02040503050406030204" pitchFamily="18" charset="0"/>
              </a:rPr>
              <a:t>winsome</a:t>
            </a:r>
            <a:r>
              <a:rPr lang="en-US" sz="2350" b="1" dirty="0">
                <a:latin typeface="Cambria" panose="02040503050406030204" pitchFamily="18" charset="0"/>
                <a:ea typeface="Cambria" panose="02040503050406030204" pitchFamily="18" charset="0"/>
              </a:rPr>
              <a:t> – not rude, arrogant, or caustic. </a:t>
            </a:r>
            <a:endParaRPr lang="en-US" sz="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8044316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4:5 - 6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06500"/>
            <a:ext cx="8595724" cy="4916731"/>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Remember, some people are going to be offended by the gospel message no matter how lovingly we present it.</a:t>
            </a:r>
            <a:endParaRPr lang="en-US" sz="2350" b="1" dirty="0" smtClean="0">
              <a:latin typeface="Cambria" panose="02040503050406030204" pitchFamily="18" charset="0"/>
              <a:ea typeface="Cambria" panose="02040503050406030204" pitchFamily="18" charset="0"/>
            </a:endParaRPr>
          </a:p>
          <a:p>
            <a:pPr>
              <a:spcAft>
                <a:spcPts val="600"/>
              </a:spcAft>
              <a:tabLst>
                <a:tab pos="457200" algn="l"/>
              </a:tabLst>
            </a:pPr>
            <a:endParaRPr lang="en-US" sz="8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	People often don’t like being told they are lost sinner in need of a savior and that they are absolutely helpless to save themselves.  Yet in our words and actions, we should strive to present the truths of the gospel “</a:t>
            </a:r>
            <a:r>
              <a:rPr lang="en-US" sz="2350" b="1" i="1" dirty="0" smtClean="0">
                <a:latin typeface="Cambria" panose="02040503050406030204" pitchFamily="18" charset="0"/>
                <a:ea typeface="Cambria" panose="02040503050406030204" pitchFamily="18" charset="0"/>
              </a:rPr>
              <a:t>with grace</a:t>
            </a:r>
            <a:r>
              <a:rPr lang="en-US" sz="2350" b="1" dirty="0" smtClean="0">
                <a:latin typeface="Cambria" panose="02040503050406030204" pitchFamily="18" charset="0"/>
                <a:ea typeface="Cambria" panose="02040503050406030204" pitchFamily="18" charset="0"/>
              </a:rPr>
              <a:t>.”</a:t>
            </a:r>
          </a:p>
          <a:p>
            <a:pPr>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Paul goes on in </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4:6</a:t>
            </a:r>
            <a:r>
              <a:rPr lang="en-US" sz="2350" b="1" dirty="0" smtClean="0">
                <a:latin typeface="Cambria" panose="02040503050406030204" pitchFamily="18" charset="0"/>
                <a:ea typeface="Cambria" panose="02040503050406030204" pitchFamily="18" charset="0"/>
              </a:rPr>
              <a:t>, to emphasize this point by saying that our speech should be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seasoned with salt</a:t>
            </a:r>
            <a:r>
              <a:rPr lang="en-US" sz="235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Salt then just as it is today, was used as a preservative to keep food from spoiling.  However, Paul’s main emphasis here is that we should respond to each person appropriately.	 </a:t>
            </a:r>
            <a:endParaRPr lang="en-US" sz="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8090286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4:5 - 6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5888" y="1206500"/>
            <a:ext cx="8595724" cy="4324261"/>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Again, Paul is addressing the </a:t>
            </a:r>
            <a:r>
              <a:rPr lang="en-US" sz="2400" b="1" i="1" dirty="0" smtClean="0">
                <a:latin typeface="Cambria" panose="02040503050406030204" pitchFamily="18" charset="0"/>
                <a:ea typeface="Cambria" panose="02040503050406030204" pitchFamily="18" charset="0"/>
              </a:rPr>
              <a:t>quality</a:t>
            </a:r>
            <a:r>
              <a:rPr lang="en-US" sz="2400" b="1" dirty="0" smtClean="0">
                <a:latin typeface="Cambria" panose="02040503050406030204" pitchFamily="18" charset="0"/>
                <a:ea typeface="Cambria" panose="02040503050406030204" pitchFamily="18" charset="0"/>
              </a:rPr>
              <a:t> of our speech and using this metaphor probably had in mind the common use of salt as a seasoning to adds zest to our food. </a:t>
            </a:r>
            <a:endParaRPr lang="en-US" sz="2350" b="1" dirty="0" smtClean="0">
              <a:latin typeface="Cambria" panose="02040503050406030204" pitchFamily="18" charset="0"/>
              <a:ea typeface="Cambria" panose="02040503050406030204" pitchFamily="18" charset="0"/>
            </a:endParaRPr>
          </a:p>
          <a:p>
            <a:pPr>
              <a:spcAft>
                <a:spcPts val="600"/>
              </a:spcAft>
              <a:tabLst>
                <a:tab pos="457200" algn="l"/>
              </a:tabLst>
            </a:pPr>
            <a:endParaRPr lang="en-US" sz="8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smtClean="0">
                <a:latin typeface="Cambria" panose="02040503050406030204" pitchFamily="18" charset="0"/>
                <a:ea typeface="Cambria" panose="02040503050406030204" pitchFamily="18" charset="0"/>
              </a:rPr>
              <a:t>	Skilled cooks will tell us that salt isn’t used just to add flavor to tasteless, bland food but to enhance the natural flavor of our food. </a:t>
            </a:r>
          </a:p>
          <a:p>
            <a:pPr>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In these verses Paul is telling us that our </a:t>
            </a:r>
            <a:r>
              <a:rPr lang="en-US" sz="2350" b="1" i="1" dirty="0" smtClean="0">
                <a:latin typeface="Cambria" panose="02040503050406030204" pitchFamily="18" charset="0"/>
                <a:ea typeface="Cambria" panose="02040503050406030204" pitchFamily="18" charset="0"/>
              </a:rPr>
              <a:t>words</a:t>
            </a: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seasoned with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salt,</a:t>
            </a: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should </a:t>
            </a:r>
            <a:r>
              <a:rPr lang="en-US" sz="2350" b="1" dirty="0" smtClean="0">
                <a:latin typeface="Cambria" panose="02040503050406030204" pitchFamily="18" charset="0"/>
                <a:ea typeface="Cambria" panose="02040503050406030204" pitchFamily="18" charset="0"/>
              </a:rPr>
              <a:t>be lively, zestful, attractive, though-provoking, engaging and even humorous.</a:t>
            </a:r>
          </a:p>
          <a:p>
            <a:pPr>
              <a:spcAft>
                <a:spcPts val="600"/>
              </a:spcAft>
              <a:tabLst>
                <a:tab pos="457200" algn="l"/>
              </a:tabLst>
            </a:pPr>
            <a:endParaRPr lang="en-US" sz="800" b="1" dirty="0" smtClean="0">
              <a:latin typeface="Cambria" panose="02040503050406030204" pitchFamily="18" charset="0"/>
              <a:ea typeface="Cambria" panose="02040503050406030204" pitchFamily="18" charset="0"/>
            </a:endParaRPr>
          </a:p>
          <a:p>
            <a:pPr>
              <a:spcAft>
                <a:spcPts val="600"/>
              </a:spcAft>
              <a:tabLst>
                <a:tab pos="457200" algn="l"/>
              </a:tabLst>
            </a:pPr>
            <a:endParaRPr lang="en-US" sz="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947188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65888"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4:5 - 6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206500"/>
            <a:ext cx="8610600" cy="3639458"/>
          </a:xfrm>
          <a:prstGeom prst="rect">
            <a:avLst/>
          </a:prstGeom>
          <a:noFill/>
          <a:effectLst/>
        </p:spPr>
        <p:txBody>
          <a:bodyPr wrap="square" rtlCol="0">
            <a:spAutoFit/>
          </a:bodyPr>
          <a:lstStyle/>
          <a:p>
            <a:pPr>
              <a:spcAft>
                <a:spcPts val="600"/>
              </a:spcAft>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closes with </a:t>
            </a:r>
            <a:r>
              <a:rPr lang="en-US" sz="2400" b="1" dirty="0">
                <a:latin typeface="Cambria" panose="02040503050406030204" pitchFamily="18" charset="0"/>
                <a:ea typeface="Cambria" panose="02040503050406030204" pitchFamily="18" charset="0"/>
              </a:rPr>
              <a:t>a </a:t>
            </a:r>
            <a:r>
              <a:rPr lang="en-US" sz="2400" b="1" dirty="0" smtClean="0">
                <a:latin typeface="Cambria" panose="02040503050406030204" pitchFamily="18" charset="0"/>
                <a:ea typeface="Cambria" panose="02040503050406030204" pitchFamily="18" charset="0"/>
              </a:rPr>
              <a:t>quote about Christianity from William Barclay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p>
          <a:p>
            <a:pPr>
              <a:spcAft>
                <a:spcPts val="600"/>
              </a:spcAft>
              <a:tabLst>
                <a:tab pos="457200" algn="l"/>
              </a:tabLst>
            </a:pPr>
            <a:endParaRPr lang="en-US" sz="800" b="1" i="1" dirty="0" smtClean="0">
              <a:latin typeface="Cambria" panose="02040503050406030204" pitchFamily="18" charset="0"/>
              <a:ea typeface="Cambria" panose="02040503050406030204" pitchFamily="18" charset="0"/>
            </a:endParaRPr>
          </a:p>
          <a:p>
            <a:pPr>
              <a:spcAft>
                <a:spcPts val="600"/>
              </a:spcAft>
              <a:tabLst>
                <a:tab pos="457200" algn="l"/>
              </a:tabLst>
            </a:pPr>
            <a:r>
              <a:rPr lang="en-US" sz="2350" b="1" i="1" dirty="0" smtClean="0">
                <a:latin typeface="Cambria" panose="02040503050406030204" pitchFamily="18" charset="0"/>
                <a:ea typeface="Cambria" panose="02040503050406030204" pitchFamily="18" charset="0"/>
              </a:rPr>
              <a:t>	“It is all too true that Christianity in the minds of many is connected with a kind of sanctimonious dullness and an outlook in which laughter is almost a heresy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350" b="1" i="1" dirty="0" smtClean="0">
                <a:latin typeface="Cambria" panose="02040503050406030204" pitchFamily="18" charset="0"/>
                <a:ea typeface="Cambria" panose="02040503050406030204" pitchFamily="18" charset="0"/>
              </a:rPr>
              <a:t> Christians must commend their message with the charm and the wit which were in Jesus himself.  There is too much of Christianity which stodgily depresses people and too little of Christianity which sparkles with life.”</a:t>
            </a:r>
            <a:endParaRPr lang="en-US" sz="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47562303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Our Talk and Our Walk</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Talk and Our Walk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86800" cy="4406334"/>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Talk and Our Walk …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We’ve considered the power of seemingly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little</a:t>
            </a:r>
            <a:r>
              <a:rPr lang="en-US" sz="2400" b="1" dirty="0" smtClean="0">
                <a:latin typeface="Cambria" panose="02040503050406030204" pitchFamily="18" charset="0"/>
                <a:ea typeface="Cambria" panose="02040503050406030204" pitchFamily="18" charset="0"/>
              </a:rPr>
              <a:t>” things –our talk and our walk.  </a:t>
            </a:r>
          </a:p>
          <a:p>
            <a:pPr indent="457200">
              <a:tabLst>
                <a:tab pos="457200" algn="l"/>
              </a:tabLst>
            </a:pPr>
            <a:endParaRPr lang="en-US" sz="16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Paul has prompted us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Colossians 4:2-6</a:t>
            </a:r>
            <a:r>
              <a:rPr lang="en-US" sz="2400" b="1" dirty="0" smtClean="0">
                <a:latin typeface="Cambria" panose="02040503050406030204" pitchFamily="18" charset="0"/>
                <a:ea typeface="Cambria" panose="02040503050406030204" pitchFamily="18" charset="0"/>
              </a:rPr>
              <a:t>, to give more thought to the words we speak and the things we do. </a:t>
            </a:r>
          </a:p>
          <a:p>
            <a:pPr indent="457200">
              <a:tabLst>
                <a:tab pos="457200" algn="l"/>
              </a:tabLst>
            </a:pPr>
            <a:endParaRPr lang="en-US" sz="16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While, at times these may seem insignificant to us, our daily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words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actions</a:t>
            </a:r>
            <a:r>
              <a:rPr lang="en-US" sz="2400" b="1" dirty="0" smtClean="0">
                <a:latin typeface="Cambria" panose="02040503050406030204" pitchFamily="18" charset="0"/>
                <a:ea typeface="Cambria" panose="02040503050406030204" pitchFamily="18" charset="0"/>
              </a:rPr>
              <a:t> expressed under the leadership of Christ are a big deal in both our </a:t>
            </a:r>
            <a:r>
              <a:rPr lang="en-US" sz="2400" b="1" i="1" dirty="0" smtClean="0">
                <a:latin typeface="Cambria" panose="02040503050406030204" pitchFamily="18" charset="0"/>
                <a:ea typeface="Cambria" panose="02040503050406030204" pitchFamily="18" charset="0"/>
              </a:rPr>
              <a:t>vertical</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horizontal</a:t>
            </a:r>
            <a:r>
              <a:rPr lang="en-US" sz="2400" b="1" dirty="0" smtClean="0">
                <a:latin typeface="Cambria" panose="02040503050406030204" pitchFamily="18" charset="0"/>
                <a:ea typeface="Cambria" panose="02040503050406030204" pitchFamily="18" charset="0"/>
              </a:rPr>
              <a:t> relationships. </a:t>
            </a:r>
          </a:p>
          <a:p>
            <a:pPr indent="457200">
              <a:tabLst>
                <a:tab pos="457200" algn="l"/>
              </a:tabLst>
            </a:pP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Talk and Our Walk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0" cy="378565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As we wrap up this section there are four specific principles that we can all apply in our lives.</a:t>
            </a:r>
          </a:p>
          <a:p>
            <a:pPr indent="457200">
              <a:tabLst>
                <a:tab pos="457200" algn="l"/>
              </a:tabLst>
            </a:pPr>
            <a:endParaRPr lang="en-US" sz="2400" b="1" dirty="0" smtClean="0">
              <a:latin typeface="Cambria" pitchFamily="18" charset="0"/>
            </a:endParaRPr>
          </a:p>
          <a:p>
            <a:pPr indent="457200">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Strengthen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your commitment to pray. </a:t>
            </a:r>
          </a:p>
          <a:p>
            <a:pPr indent="457200">
              <a:tabLst>
                <a:tab pos="457200" algn="l"/>
              </a:tabLst>
            </a:pPr>
            <a:endParaRPr lang="en-US" sz="2400" b="1" dirty="0" smtClean="0">
              <a:latin typeface="Cambria"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Ask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 for greater wisdom in your walk. </a:t>
            </a:r>
          </a:p>
          <a:p>
            <a:pPr indent="457200">
              <a:tabLst>
                <a:tab pos="457200" algn="l"/>
              </a:tabLst>
            </a:pPr>
            <a:endParaRPr lang="en-US" sz="2400" b="1" dirty="0" smtClean="0">
              <a:latin typeface="Cambria" pitchFamily="18" charset="0"/>
            </a:endParaRPr>
          </a:p>
          <a:p>
            <a:pPr indent="457200">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Pay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closer attention to “outsiders.” </a:t>
            </a:r>
          </a:p>
          <a:p>
            <a:pPr indent="457200">
              <a:tabLst>
                <a:tab pos="457200" algn="l"/>
              </a:tabLst>
            </a:pPr>
            <a:endParaRPr lang="en-US" sz="2400" b="1" dirty="0" smtClean="0">
              <a:latin typeface="Cambria" pitchFamily="18" charset="0"/>
            </a:endParaRPr>
          </a:p>
          <a:p>
            <a:pPr indent="457200">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Work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 being more winsome and friendly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5543537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06500"/>
            <a:ext cx="8305800" cy="5262979"/>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Paul ended the previous lesson by pointing out that we all have a “</a:t>
            </a:r>
            <a:r>
              <a:rPr lang="en-US" sz="2400" b="1" i="1" dirty="0" smtClean="0">
                <a:latin typeface="Cambria" panose="02040503050406030204" pitchFamily="18" charset="0"/>
                <a:ea typeface="Cambria" panose="02040503050406030204" pitchFamily="18" charset="0"/>
              </a:rPr>
              <a:t>Master in heaven</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Now as Paul brings this letter to the Colossians to a close he outlines a number of practical, personal ways that Christ’s leadership is to manifest itself in our lives.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a:latin typeface="Cambria" panose="02040503050406030204" pitchFamily="18" charset="0"/>
                <a:ea typeface="Cambria" panose="02040503050406030204" pitchFamily="18" charset="0"/>
              </a:rPr>
              <a:t>Showing </a:t>
            </a:r>
            <a:r>
              <a:rPr lang="en-US" sz="2400" b="1" dirty="0" smtClean="0">
                <a:latin typeface="Cambria" panose="02040503050406030204" pitchFamily="18" charset="0"/>
                <a:ea typeface="Cambria" panose="02040503050406030204" pitchFamily="18" charset="0"/>
              </a:rPr>
              <a:t>us in verse 2-6, that Christ </a:t>
            </a:r>
            <a:r>
              <a:rPr lang="en-US" sz="2400" b="1" dirty="0">
                <a:latin typeface="Cambria" panose="02040503050406030204" pitchFamily="18" charset="0"/>
                <a:ea typeface="Cambria" panose="02040503050406030204" pitchFamily="18" charset="0"/>
              </a:rPr>
              <a:t>directs our path and navigates us through ministry opportunities and obstacles</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200" b="1" dirty="0">
              <a:latin typeface="Cambria" panose="02040503050406030204" pitchFamily="18" charset="0"/>
              <a:ea typeface="Cambria" panose="02040503050406030204" pitchFamily="18" charset="0"/>
            </a:endParaRPr>
          </a:p>
          <a:p>
            <a:pPr marL="573088" indent="-3429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He underscores the importance of prayer for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insiders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4:2-4</a:t>
            </a:r>
            <a:r>
              <a:rPr lang="en-US" sz="2400" b="1" dirty="0" smtClean="0">
                <a:latin typeface="Cambria" panose="02040503050406030204" pitchFamily="18" charset="0"/>
                <a:ea typeface="Cambria" panose="02040503050406030204" pitchFamily="18" charset="0"/>
              </a:rPr>
              <a:t>). </a:t>
            </a:r>
          </a:p>
          <a:p>
            <a:pPr marL="573088" indent="-342900">
              <a:buFont typeface="Wingdings" panose="05000000000000000000" pitchFamily="2" charset="2"/>
              <a:buChar char="Ø"/>
              <a:tabLst>
                <a:tab pos="457200" algn="l"/>
              </a:tabLst>
            </a:pPr>
            <a:endParaRPr lang="en-US" sz="1200" b="1" dirty="0">
              <a:latin typeface="Cambria" panose="02040503050406030204" pitchFamily="18" charset="0"/>
              <a:ea typeface="Cambria" panose="02040503050406030204" pitchFamily="18" charset="0"/>
            </a:endParaRPr>
          </a:p>
          <a:p>
            <a:pPr marL="573088" indent="-342900">
              <a:buFont typeface="Wingdings" panose="05000000000000000000" pitchFamily="2" charset="2"/>
              <a:buChar char="Ø"/>
              <a:tabLst>
                <a:tab pos="457200" algn="l"/>
              </a:tabLst>
            </a:pPr>
            <a:r>
              <a:rPr lang="en-US" sz="2400" b="1" dirty="0" smtClean="0">
                <a:latin typeface="Cambria" panose="02040503050406030204" pitchFamily="18" charset="0"/>
                <a:ea typeface="Cambria" panose="02040503050406030204" pitchFamily="18" charset="0"/>
              </a:rPr>
              <a:t>And the significance of our actions and words toward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outsiders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4:5-6</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5263355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Talk and Our Walk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400"/>
            <a:ext cx="8610600" cy="5206554"/>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 – Strengthen your commitment to pray. </a:t>
            </a:r>
          </a:p>
          <a:p>
            <a:pPr indent="457200">
              <a:tabLst>
                <a:tab pos="457200" algn="l"/>
              </a:tabLst>
            </a:pPr>
            <a:r>
              <a:rPr lang="en-US" sz="2400" b="1" dirty="0" smtClean="0">
                <a:latin typeface="Cambria" panose="02040503050406030204" pitchFamily="18" charset="0"/>
                <a:ea typeface="Cambria" panose="02040503050406030204" pitchFamily="18" charset="0"/>
              </a:rPr>
              <a:t>Be devoted.  Be visionary.  And be specific.  There is no other work harder than prayer—devoted, passionate, focused prayer.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Passive, purposeless prayer is easy.  It’s simple to lip-sync prayers, mumbling mere words while our minds are in neutral.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How difficult it is to shift our hearts and minds into four-wheel drive and plow through specific prayer requests with power and compassion.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It’s easy to occasionally belt our prayers when people are around who expect us to pray.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895537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Talk and Our Walk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77282"/>
            <a:ext cx="8610600" cy="3785652"/>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But how difficult it is to be committed to prayer behind the scenes when nobody is looking, offering up request to someone we can’t see and hear.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It takes faith.  It takes perseverance.  And it takes commitment.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Commit to praying more tomorrow than you did yesterday, more next week than you do this week. </a:t>
            </a:r>
          </a:p>
          <a:p>
            <a:pPr indent="457200">
              <a:tabLst>
                <a:tab pos="457200" algn="l"/>
              </a:tabLst>
            </a:pPr>
            <a:endParaRPr lang="en-US" sz="24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Then build from there.</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5085240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53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Talk and Our Walk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13765" y="1219200"/>
            <a:ext cx="8610600" cy="5114221"/>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 – Ask God for greater wisdom in your walk. </a:t>
            </a:r>
          </a:p>
          <a:p>
            <a:pPr indent="457200">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1:5</a:t>
            </a:r>
            <a:r>
              <a:rPr lang="en-US" sz="2400" b="1" dirty="0" smtClean="0">
                <a:latin typeface="Cambria" panose="02040503050406030204" pitchFamily="18" charset="0"/>
                <a:ea typeface="Cambria" panose="02040503050406030204" pitchFamily="18" charset="0"/>
              </a:rPr>
              <a:t> says, </a:t>
            </a:r>
            <a:r>
              <a:rPr lang="en-US" sz="2400" b="1" i="1" dirty="0" smtClean="0">
                <a:latin typeface="Cambria" panose="02040503050406030204" pitchFamily="18" charset="0"/>
                <a:ea typeface="Cambria" panose="02040503050406030204" pitchFamily="18" charset="0"/>
              </a:rPr>
              <a:t>“If any of you lacks wisdom, let him ask of God, who gives to all generously and without reproach, and it will be given to him.”</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And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Corinthians 1:24</a:t>
            </a:r>
            <a:r>
              <a:rPr lang="en-US" sz="2400" b="1" dirty="0" smtClean="0">
                <a:latin typeface="Cambria" panose="02040503050406030204" pitchFamily="18" charset="0"/>
                <a:ea typeface="Cambria" panose="02040503050406030204" pitchFamily="18" charset="0"/>
              </a:rPr>
              <a:t>, Paul reminds us that Jesus Christ Himself is </a:t>
            </a:r>
            <a:r>
              <a:rPr lang="en-US" sz="2400" b="1" i="1" dirty="0" smtClean="0">
                <a:latin typeface="Cambria" panose="02040503050406030204" pitchFamily="18" charset="0"/>
                <a:ea typeface="Cambria" panose="02040503050406030204" pitchFamily="18" charset="0"/>
              </a:rPr>
              <a:t>“the wisdom of God.”</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 are given wisdom by the power of the Holy Spirit who indwells us.  We can simply pray: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“Lord, by your Holy Spirit and according the character of Jesus Christ, help me to be wise in my walk.  Enable me to be sensible in my interactions with people, to cultivate tact, and to think before I respond.”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375948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Talk and Our Walk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95399"/>
            <a:ext cx="8610600" cy="4800601"/>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 – Pay closer attention to “outsiders.” </a:t>
            </a:r>
          </a:p>
          <a:p>
            <a:pPr indent="457200">
              <a:tabLst>
                <a:tab pos="457200" algn="l"/>
              </a:tabLst>
            </a:pPr>
            <a:r>
              <a:rPr lang="en-US" sz="2400" b="1" dirty="0" smtClean="0">
                <a:latin typeface="Cambria" panose="02040503050406030204" pitchFamily="18" charset="0"/>
                <a:ea typeface="Cambria" panose="02040503050406030204" pitchFamily="18" charset="0"/>
              </a:rPr>
              <a:t>We should not nitpick outsiders words and actions that don’t conform to our Christian standards.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We’re wrong to expect unbelievers to live like Christians but they are right to expect Christians to live like Christ.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Remember that they’re watching you.  They’re listening to you.  They’re curious about your faith and whether it’s real to you.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If your commitment to Christ isn’t real to you, it won’t be worth considering for them.  If it isn’t changing you, it won’t be challenging to them.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865345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1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Our Talk and Our Walk</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5482" y="1219201"/>
            <a:ext cx="8758518" cy="5575885"/>
          </a:xfrm>
          <a:prstGeom prst="rect">
            <a:avLst/>
          </a:prstGeom>
          <a:noFill/>
          <a:effectLst/>
        </p:spPr>
        <p:txBody>
          <a:bodyPr wrap="square" rtlCol="0">
            <a:spAutoFit/>
          </a:bodyPr>
          <a:lstStyle/>
          <a:p>
            <a:pPr>
              <a:spcAft>
                <a:spcPts val="10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 – Work on being more winsome and friendly. </a:t>
            </a:r>
          </a:p>
          <a:p>
            <a:pPr indent="457200">
              <a:tabLst>
                <a:tab pos="457200" algn="l"/>
              </a:tabLst>
            </a:pPr>
            <a:r>
              <a:rPr lang="en-US" sz="2400" b="1" dirty="0" smtClean="0">
                <a:latin typeface="Cambria" panose="02040503050406030204" pitchFamily="18" charset="0"/>
                <a:ea typeface="Cambria" panose="02040503050406030204" pitchFamily="18" charset="0"/>
              </a:rPr>
              <a:t>Your words do matter.  Think before you speak.  Get rid   of cynicism and sarcasm.  Don’t be a grump or a prude.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Listen to yourself and try to image how your manner of speech is coming across to others.</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Is it bland and boring or zesty and interesting?  Is it all about you and your life, or is it all about Christ and the new life. </a:t>
            </a:r>
          </a:p>
          <a:p>
            <a:pPr indent="457200">
              <a:tabLst>
                <a:tab pos="457200" algn="l"/>
              </a:tabLst>
            </a:pPr>
            <a:r>
              <a:rPr lang="en-US" sz="2400" b="1" dirty="0" smtClean="0">
                <a:latin typeface="Cambria" panose="02040503050406030204" pitchFamily="18" charset="0"/>
                <a:ea typeface="Cambria" panose="02040503050406030204" pitchFamily="18" charset="0"/>
              </a:rPr>
              <a:t>Answer the questions they’re asking, not the issues  you’re personally interested in.  Be gracious in your words and actions.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Learn how to meet and accept people where they are    and speak in a language they can understand.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779811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10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10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left)">
                                      <p:cBhvr>
                                        <p:cTn id="32"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26 April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Colossians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NKJV and in one other versions of the Bible, i.e., 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4:7 – 4:18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 Friendly Farewell”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509716423"/>
              </p:ext>
            </p:extLst>
          </p:nvPr>
        </p:nvGraphicFramePr>
        <p:xfrm>
          <a:off x="685799" y="674763"/>
          <a:ext cx="7924801" cy="6078101"/>
        </p:xfrm>
        <a:graphic>
          <a:graphicData uri="http://schemas.openxmlformats.org/drawingml/2006/table">
            <a:tbl>
              <a:tblPr firstRow="1" firstCol="1" bandRow="1">
                <a:tableStyleId>{5C22544A-7EE6-4342-B048-85BDC9FD1C3A}</a:tableStyleId>
              </a:tblPr>
              <a:tblGrid>
                <a:gridCol w="1618445">
                  <a:extLst>
                    <a:ext uri="{9D8B030D-6E8A-4147-A177-3AD203B41FA5}">
                      <a16:colId xmlns="" xmlns:a16="http://schemas.microsoft.com/office/drawing/2014/main" val="20000"/>
                    </a:ext>
                  </a:extLst>
                </a:gridCol>
                <a:gridCol w="2267756">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52400"/>
                <a:gridCol w="2667000"/>
              </a:tblGrid>
              <a:tr h="990466">
                <a:tc gridSpan="5">
                  <a:txBody>
                    <a:bodyPr/>
                    <a:lstStyle/>
                    <a:p>
                      <a:pPr marL="0" marR="0" algn="ctr">
                        <a:lnSpc>
                          <a:spcPct val="107000"/>
                        </a:lnSpc>
                        <a:spcBef>
                          <a:spcPts val="600"/>
                        </a:spcBef>
                        <a:spcAft>
                          <a:spcPts val="600"/>
                        </a:spcAft>
                      </a:pPr>
                      <a:r>
                        <a:rPr lang="en-US" sz="1800" dirty="0">
                          <a:solidFill>
                            <a:schemeClr val="tx1"/>
                          </a:solidFill>
                          <a:effectLst/>
                        </a:rPr>
                        <a:t>Christ Is</a:t>
                      </a:r>
                      <a:br>
                        <a:rPr lang="en-US" sz="1800" dirty="0">
                          <a:solidFill>
                            <a:schemeClr val="tx1"/>
                          </a:solidFill>
                          <a:effectLst/>
                        </a:rPr>
                      </a:br>
                      <a:r>
                        <a:rPr lang="en-US" sz="1800" dirty="0">
                          <a:solidFill>
                            <a:schemeClr val="tx1"/>
                          </a:solidFill>
                          <a:effectLst/>
                        </a:rPr>
                        <a:t>Preeminent in All Things</a:t>
                      </a:r>
                      <a:br>
                        <a:rPr lang="en-US" sz="1800" dirty="0">
                          <a:solidFill>
                            <a:schemeClr val="tx1"/>
                          </a:solidFill>
                          <a:effectLst/>
                        </a:rPr>
                      </a:br>
                      <a:r>
                        <a:rPr lang="en-US" sz="1800" dirty="0">
                          <a:solidFill>
                            <a:schemeClr val="tx1"/>
                          </a:solidFill>
                          <a:effectLst/>
                        </a:rPr>
                        <a:t>Supreme Lord - Sufficient Savior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4093">
                <a:tc>
                  <a:txBody>
                    <a:bodyPr/>
                    <a:lstStyle/>
                    <a:p>
                      <a:pPr marL="0" marR="0" algn="ctr">
                        <a:lnSpc>
                          <a:spcPct val="107000"/>
                        </a:lnSpc>
                        <a:spcBef>
                          <a:spcPts val="0"/>
                        </a:spcBef>
                        <a:spcAft>
                          <a:spcPts val="0"/>
                        </a:spcAft>
                      </a:pPr>
                      <a:r>
                        <a:rPr lang="en-US" sz="1600" b="1" dirty="0">
                          <a:solidFill>
                            <a:schemeClr val="tx1"/>
                          </a:solidFill>
                          <a:effectLst/>
                        </a:rPr>
                        <a:t>Colossians 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gridSpan="2">
                  <a:txBody>
                    <a:bodyPr/>
                    <a:lstStyle/>
                    <a:p>
                      <a:pPr marL="0" marR="0" algn="ctr">
                        <a:lnSpc>
                          <a:spcPct val="107000"/>
                        </a:lnSpc>
                        <a:spcBef>
                          <a:spcPts val="0"/>
                        </a:spcBef>
                        <a:spcAft>
                          <a:spcPts val="0"/>
                        </a:spcAft>
                      </a:pPr>
                      <a:r>
                        <a:rPr lang="en-US" sz="1600" b="1" dirty="0">
                          <a:solidFill>
                            <a:schemeClr val="tx1"/>
                          </a:solidFill>
                          <a:effectLst/>
                        </a:rPr>
                        <a:t>Colossians 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rPr>
                        <a:t>Colossians 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extLst>
                  <a:ext uri="{0D108BD9-81ED-4DB2-BD59-A6C34878D82A}">
                    <a16:rowId xmlns="" xmlns:a16="http://schemas.microsoft.com/office/drawing/2014/main" val="10001"/>
                  </a:ext>
                </a:extLst>
              </a:tr>
              <a:tr h="622673">
                <a:tc gridSpan="2">
                  <a:txBody>
                    <a:bodyPr/>
                    <a:lstStyle/>
                    <a:p>
                      <a:pPr marL="0" marR="0" algn="ctr">
                        <a:lnSpc>
                          <a:spcPct val="107000"/>
                        </a:lnSpc>
                        <a:spcBef>
                          <a:spcPts val="0"/>
                        </a:spcBef>
                        <a:spcAft>
                          <a:spcPts val="0"/>
                        </a:spcAft>
                      </a:pPr>
                      <a:r>
                        <a:rPr lang="en-US" sz="1400" b="1" dirty="0">
                          <a:solidFill>
                            <a:schemeClr val="tx1"/>
                          </a:solidFill>
                          <a:effectLst/>
                        </a:rPr>
                        <a:t>Supremacy of</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Submission to</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Doctrinal</a:t>
                      </a:r>
                      <a:br>
                        <a:rPr lang="en-US" sz="1400" b="1" dirty="0">
                          <a:solidFill>
                            <a:schemeClr val="tx1"/>
                          </a:solidFill>
                          <a:effectLst/>
                        </a:rPr>
                      </a:br>
                      <a:r>
                        <a:rPr lang="en-US" sz="1400" b="1" dirty="0">
                          <a:solidFill>
                            <a:schemeClr val="tx1"/>
                          </a:solidFill>
                          <a:effectLst/>
                        </a:rPr>
                        <a:t>and Corrective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Practical</a:t>
                      </a:r>
                      <a:br>
                        <a:rPr lang="en-US" sz="1400" b="1" dirty="0">
                          <a:solidFill>
                            <a:schemeClr val="tx1"/>
                          </a:solidFill>
                          <a:effectLst/>
                        </a:rPr>
                      </a:br>
                      <a:r>
                        <a:rPr lang="en-US" sz="1400" b="1" dirty="0">
                          <a:solidFill>
                            <a:schemeClr val="tx1"/>
                          </a:solidFill>
                          <a:effectLst/>
                        </a:rPr>
                        <a:t>and Reassuring</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Did For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Does Through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Lord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Life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a:t>
                      </a:r>
                      <a:r>
                        <a:rPr lang="en-US" sz="1400" b="1" dirty="0" smtClean="0">
                          <a:solidFill>
                            <a:schemeClr val="tx1"/>
                          </a:solidFill>
                          <a:effectLst/>
                        </a:rPr>
                        <a:t>Leader</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 xmlns:a16="http://schemas.microsoft.com/office/drawing/2014/main" val="10005"/>
                  </a:ext>
                </a:extLst>
              </a:tr>
              <a:tr h="584308">
                <a:tc>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Body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Christ the Lord</a:t>
                      </a:r>
                      <a:br>
                        <a:rPr lang="en-US" sz="1400" b="1" dirty="0">
                          <a:solidFill>
                            <a:schemeClr val="tx1"/>
                          </a:solidFill>
                          <a:effectLst/>
                        </a:rPr>
                      </a:br>
                      <a:r>
                        <a:rPr lang="en-US" sz="1400" b="1" dirty="0">
                          <a:solidFill>
                            <a:schemeClr val="tx1"/>
                          </a:solidFill>
                          <a:effectLst/>
                        </a:rPr>
                        <a:t>of the Universe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3">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Home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584308">
                <a:tc>
                  <a:txBody>
                    <a:bodyPr/>
                    <a:lstStyle/>
                    <a:p>
                      <a:pPr marL="0" marR="0" algn="ctr">
                        <a:lnSpc>
                          <a:spcPct val="107000"/>
                        </a:lnSpc>
                        <a:spcBef>
                          <a:spcPts val="0"/>
                        </a:spcBef>
                        <a:spcAft>
                          <a:spcPts val="0"/>
                        </a:spcAft>
                      </a:pPr>
                      <a:r>
                        <a:rPr lang="en-US" sz="1400" b="1" dirty="0">
                          <a:solidFill>
                            <a:schemeClr val="tx1"/>
                          </a:solidFill>
                          <a:effectLst/>
                        </a:rPr>
                        <a:t>Instruction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Warnings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Exhortations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Reminders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 xmlns:a16="http://schemas.microsoft.com/office/drawing/2014/main" val="10007"/>
                  </a:ext>
                </a:extLst>
              </a:tr>
              <a:tr h="357756">
                <a:tc>
                  <a:txBody>
                    <a:bodyPr/>
                    <a:lstStyle/>
                    <a:p>
                      <a:pPr marL="0" marR="0" algn="ctr">
                        <a:lnSpc>
                          <a:spcPct val="107000"/>
                        </a:lnSpc>
                        <a:spcBef>
                          <a:spcPts val="0"/>
                        </a:spcBef>
                        <a:spcAft>
                          <a:spcPts val="0"/>
                        </a:spcAft>
                      </a:pPr>
                      <a:r>
                        <a:rPr lang="en-US" sz="1400" b="1" dirty="0">
                          <a:solidFill>
                            <a:schemeClr val="tx1"/>
                          </a:solidFill>
                          <a:effectLst/>
                        </a:rPr>
                        <a:t>Reconciliation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Creation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Submission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Conversation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 xmlns:a16="http://schemas.microsoft.com/office/drawing/2014/main" val="10008"/>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His Person</a:t>
                      </a:r>
                      <a:br>
                        <a:rPr lang="en-US" sz="1400" b="1" dirty="0">
                          <a:solidFill>
                            <a:schemeClr val="tx1"/>
                          </a:solidFill>
                          <a:effectLst/>
                        </a:rPr>
                      </a:br>
                      <a:r>
                        <a:rPr lang="en-US" sz="1400" b="1" dirty="0">
                          <a:solidFill>
                            <a:schemeClr val="tx1"/>
                          </a:solidFill>
                          <a:effectLst/>
                        </a:rPr>
                        <a:t>and Work</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His Peace</a:t>
                      </a:r>
                      <a:br>
                        <a:rPr lang="en-US" sz="1400" b="1" dirty="0">
                          <a:solidFill>
                            <a:schemeClr val="tx1"/>
                          </a:solidFill>
                          <a:effectLst/>
                        </a:rPr>
                      </a:br>
                      <a:r>
                        <a:rPr lang="en-US" sz="1400" b="1" dirty="0">
                          <a:solidFill>
                            <a:schemeClr val="tx1"/>
                          </a:solidFill>
                          <a:effectLst/>
                        </a:rPr>
                        <a:t>and Presence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
        <p:nvSpPr>
          <p:cNvPr id="3" name="TextBox 2"/>
          <p:cNvSpPr txBox="1"/>
          <p:nvPr/>
        </p:nvSpPr>
        <p:spPr>
          <a:xfrm>
            <a:off x="2324099" y="152400"/>
            <a:ext cx="46482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Paul’s Pattern of Presentation</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6746703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nowing Christ through Knowing Others (Colossians 2:2-3) ~ A Devotion for  September 24, 2014 - Soli Deo Glor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5240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21367552">
            <a:off x="701028" y="2852460"/>
            <a:ext cx="5783152" cy="646331"/>
          </a:xfrm>
          <a:prstGeom prst="rect">
            <a:avLst/>
          </a:prstGeom>
        </p:spPr>
        <p:txBody>
          <a:bodyPr wrap="square">
            <a:spAutoFit/>
          </a:bodyPr>
          <a:lstStyle/>
          <a:p>
            <a:pPr algn="ctr"/>
            <a:r>
              <a:rPr lang="en-US"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Big Deal About “Little” Things</a:t>
            </a:r>
          </a:p>
          <a:p>
            <a:pPr algn="ctr"/>
            <a:r>
              <a:rPr lang="en-US"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(4:2-4:6)</a:t>
            </a:r>
            <a:endParaRPr lang="en-US"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97532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5207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609600" y="1202690"/>
            <a:ext cx="8252012" cy="4862870"/>
          </a:xfrm>
          <a:prstGeom prst="rect">
            <a:avLst/>
          </a:prstGeom>
          <a:noFill/>
          <a:effectLst/>
        </p:spPr>
        <p:txBody>
          <a:bodyPr wrap="square" rtlCol="0">
            <a:spAutoFit/>
          </a:bodyPr>
          <a:lstStyle/>
          <a:p>
            <a:r>
              <a:rPr lang="en-US" sz="2400" b="1" i="1" dirty="0" smtClean="0">
                <a:effectLst>
                  <a:outerShdw blurRad="38100" dist="38100" dir="2700000" algn="tl">
                    <a:srgbClr val="000000">
                      <a:alpha val="43137"/>
                    </a:srgbClr>
                  </a:outerShdw>
                </a:effectLst>
                <a:latin typeface="Cambria" pitchFamily="18" charset="0"/>
              </a:rPr>
              <a:t>The Big Deal about “Little” Things … !</a:t>
            </a:r>
          </a:p>
          <a:p>
            <a:endParaRPr lang="en-US" sz="1000" b="1" i="1" dirty="0">
              <a:effectLst>
                <a:outerShdw blurRad="38100" dist="38100" dir="2700000" algn="tl">
                  <a:srgbClr val="000000">
                    <a:alpha val="43137"/>
                  </a:srgbClr>
                </a:outerShdw>
              </a:effectLst>
              <a:latin typeface="Cambria" pitchFamily="18" charset="0"/>
            </a:endParaRPr>
          </a:p>
          <a:p>
            <a:pPr indent="457200"/>
            <a:endParaRPr lang="en-US" sz="1200" b="1" i="1" dirty="0" smtClean="0">
              <a:effectLst>
                <a:outerShdw blurRad="38100" dist="38100" dir="2700000" algn="tl">
                  <a:srgbClr val="000000">
                    <a:alpha val="43137"/>
                  </a:srgbClr>
                </a:outerShdw>
              </a:effectLst>
              <a:latin typeface="Cambria" pitchFamily="18" charset="0"/>
            </a:endParaRPr>
          </a:p>
          <a:p>
            <a:pPr indent="457200"/>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 . </a:t>
            </a:r>
            <a:r>
              <a:rPr lang="en-US" sz="2400" b="1" dirty="0" smtClean="0">
                <a:latin typeface="Cambria" panose="02040503050406030204" pitchFamily="18" charset="0"/>
                <a:ea typeface="Cambria" panose="02040503050406030204" pitchFamily="18" charset="0"/>
              </a:rPr>
              <a:t>opens </a:t>
            </a:r>
            <a:r>
              <a:rPr lang="en-US" sz="2400" b="1" dirty="0">
                <a:latin typeface="Cambria" panose="02040503050406030204" pitchFamily="18" charset="0"/>
                <a:ea typeface="Cambria" panose="02040503050406030204" pitchFamily="18" charset="0"/>
              </a:rPr>
              <a:t>this lesson by bringing our attention to the ever-expanding amount of available date</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that has come to characterize </a:t>
            </a:r>
            <a:r>
              <a:rPr lang="en-US" sz="2400" b="1" dirty="0" smtClean="0">
                <a:latin typeface="Cambria" panose="02040503050406030204" pitchFamily="18" charset="0"/>
                <a:ea typeface="Cambria" panose="02040503050406030204" pitchFamily="18" charset="0"/>
              </a:rPr>
              <a:t>our growing “</a:t>
            </a:r>
            <a:r>
              <a:rPr lang="en-US" sz="2400" b="1" i="1" dirty="0" smtClean="0">
                <a:latin typeface="Cambria" panose="02040503050406030204" pitchFamily="18" charset="0"/>
                <a:ea typeface="Cambria" panose="02040503050406030204" pitchFamily="18" charset="0"/>
              </a:rPr>
              <a:t>Social </a:t>
            </a:r>
            <a:r>
              <a:rPr lang="en-US" sz="2400" b="1" i="1" dirty="0">
                <a:latin typeface="Cambria" panose="02040503050406030204" pitchFamily="18" charset="0"/>
                <a:ea typeface="Cambria" panose="02040503050406030204" pitchFamily="18" charset="0"/>
              </a:rPr>
              <a:t>Media</a:t>
            </a:r>
            <a:r>
              <a:rPr lang="en-US" sz="2400" b="1" dirty="0">
                <a:latin typeface="Cambria" panose="02040503050406030204" pitchFamily="18" charset="0"/>
                <a:ea typeface="Cambria" panose="02040503050406030204" pitchFamily="18" charset="0"/>
              </a:rPr>
              <a:t>” culture.  </a:t>
            </a:r>
            <a:endParaRPr lang="en-US" sz="2400" dirty="0">
              <a:latin typeface="Cambria" panose="02040503050406030204" pitchFamily="18" charset="0"/>
              <a:ea typeface="Cambria" panose="02040503050406030204" pitchFamily="18" charset="0"/>
            </a:endParaRP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Listen to what he says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“In our world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Information Overload’ </a:t>
            </a:r>
            <a:r>
              <a:rPr lang="en-US" sz="2400" b="1" dirty="0" smtClean="0">
                <a:latin typeface="Cambria" panose="02040503050406030204" pitchFamily="18" charset="0"/>
                <a:ea typeface="Cambria" panose="02040503050406030204" pitchFamily="18" charset="0"/>
              </a:rPr>
              <a:t>where tweets, posts, pins, and texts are thrown around like empty disposable wrappers, it’s easy to  believe that words are unimportant, weak, meaningless, vaporous, and hollow.” </a:t>
            </a:r>
          </a:p>
          <a:p>
            <a:pPr indent="457200"/>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“This notion is completely false!”</a:t>
            </a:r>
            <a:endParaRPr lang="en-US" sz="1000" b="1" dirty="0" smtClean="0">
              <a:latin typeface="Cambria" pitchFamily="18" charset="0"/>
            </a:endParaRPr>
          </a:p>
        </p:txBody>
      </p:sp>
    </p:spTree>
    <p:extLst>
      <p:ext uri="{BB962C8B-B14F-4D97-AF65-F5344CB8AC3E}">
        <p14:creationId xmlns:p14="http://schemas.microsoft.com/office/powerpoint/2010/main" xmlns="" val="2529897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5207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610600" cy="4401205"/>
          </a:xfrm>
          <a:prstGeom prst="rect">
            <a:avLst/>
          </a:prstGeom>
          <a:noFill/>
          <a:effectLst/>
        </p:spPr>
        <p:txBody>
          <a:bodyPr wrap="square" rtlCol="0">
            <a:spAutoFit/>
          </a:bodyPr>
          <a:lstStyle/>
          <a:p>
            <a:pPr indent="457200"/>
            <a:endParaRPr lang="en-US" sz="1000" b="1" i="1" dirty="0" smtClean="0">
              <a:effectLst>
                <a:outerShdw blurRad="38100" dist="38100" dir="2700000" algn="tl">
                  <a:srgbClr val="000000">
                    <a:alpha val="43137"/>
                  </a:srgbClr>
                </a:outerShdw>
              </a:effectLst>
              <a:latin typeface="Cambria" pitchFamily="18" charset="0"/>
            </a:endParaRPr>
          </a:p>
          <a:p>
            <a:pPr indent="457200"/>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 goes on . . . </a:t>
            </a:r>
            <a:r>
              <a:rPr lang="en-US" sz="2400" b="1" dirty="0" smtClean="0">
                <a:latin typeface="Cambria" panose="02040503050406030204" pitchFamily="18" charset="0"/>
                <a:ea typeface="Cambria" panose="02040503050406030204" pitchFamily="18" charset="0"/>
              </a:rPr>
              <a:t>“Contrary to the familiar expression: </a:t>
            </a:r>
          </a:p>
          <a:p>
            <a:pPr indent="457200"/>
            <a:endParaRPr lang="en-US" sz="1200" b="1" dirty="0">
              <a:latin typeface="Cambria" panose="02040503050406030204" pitchFamily="18" charset="0"/>
              <a:ea typeface="Cambria" panose="02040503050406030204" pitchFamily="18" charset="0"/>
            </a:endParaRPr>
          </a:p>
          <a:p>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Talk is cheat!  </a:t>
            </a:r>
            <a:r>
              <a:rPr lang="en-US" sz="2400" b="1" dirty="0" smtClean="0">
                <a:latin typeface="Cambria" panose="02040503050406030204" pitchFamily="18" charset="0"/>
                <a:ea typeface="Cambria" panose="02040503050406030204" pitchFamily="18" charset="0"/>
              </a:rPr>
              <a:t>Words do matter – especially spiritual words.” </a:t>
            </a:r>
            <a:endPar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As we will learn in these five insightful verses from Paul’s letter to the Colossians, our speech has two dimensions:</a:t>
            </a:r>
          </a:p>
          <a:p>
            <a:pPr indent="457200"/>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vertical</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 the</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horizontal</a:t>
            </a:r>
            <a:r>
              <a:rPr lang="en-US" sz="2400" b="1" dirty="0" smtClean="0">
                <a:latin typeface="Cambria" panose="02040503050406030204" pitchFamily="18" charset="0"/>
                <a:ea typeface="Cambria" panose="02040503050406030204" pitchFamily="18" charset="0"/>
              </a:rPr>
              <a:t>.  Both dimensions represent powerful lines of communication – not worthless chatter or squandered syllables, but living, active, effectual articulations. </a:t>
            </a:r>
          </a:p>
          <a:p>
            <a:pPr indent="457200">
              <a:tabLst>
                <a:tab pos="457200" algn="l"/>
              </a:tabLst>
            </a:pPr>
            <a:endParaRPr lang="en-US" sz="2400" b="1" dirty="0" smtClean="0">
              <a:latin typeface="Cambria" panose="02040503050406030204" pitchFamily="18" charset="0"/>
              <a:ea typeface="Cambria" panose="02040503050406030204" pitchFamily="18" charset="0"/>
            </a:endParaRPr>
          </a:p>
          <a:p>
            <a:pPr indent="457200"/>
            <a:endParaRPr lang="en-US" sz="800" b="1" dirty="0" smtClean="0">
              <a:latin typeface="Cambria" pitchFamily="18" charset="0"/>
            </a:endParaRPr>
          </a:p>
          <a:p>
            <a:pPr indent="457200"/>
            <a:endParaRPr lang="en-US" sz="1000" b="1" dirty="0" smtClean="0">
              <a:latin typeface="Cambria" pitchFamily="18" charset="0"/>
            </a:endParaRPr>
          </a:p>
        </p:txBody>
      </p:sp>
    </p:spTree>
    <p:extLst>
      <p:ext uri="{BB962C8B-B14F-4D97-AF65-F5344CB8AC3E}">
        <p14:creationId xmlns:p14="http://schemas.microsoft.com/office/powerpoint/2010/main" xmlns="" val="3523192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5207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7848" y="1143000"/>
            <a:ext cx="8683752" cy="3754874"/>
          </a:xfrm>
          <a:prstGeom prst="rect">
            <a:avLst/>
          </a:prstGeom>
          <a:noFill/>
          <a:effectLst/>
        </p:spPr>
        <p:txBody>
          <a:bodyPr wrap="square" rtlCol="0">
            <a:spAutoFit/>
          </a:bodyPr>
          <a:lstStyle/>
          <a:p>
            <a:pPr indent="457200"/>
            <a:endParaRPr lang="en-US" sz="1000" b="1" i="1" dirty="0" smtClean="0">
              <a:effectLst>
                <a:outerShdw blurRad="38100" dist="38100" dir="2700000" algn="tl">
                  <a:srgbClr val="000000">
                    <a:alpha val="43137"/>
                  </a:srgbClr>
                </a:outerShdw>
              </a:effectLst>
              <a:latin typeface="Cambria" pitchFamily="18" charset="0"/>
            </a:endParaRPr>
          </a:p>
          <a:p>
            <a:pPr indent="457200"/>
            <a:r>
              <a:rPr lang="en-US" sz="2400" b="1" dirty="0" smtClean="0">
                <a:latin typeface="Cambria" panose="02040503050406030204" pitchFamily="18" charset="0"/>
                <a:ea typeface="Cambria" panose="02040503050406030204" pitchFamily="18" charset="0"/>
              </a:rPr>
              <a:t>Our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vertical</a:t>
            </a:r>
            <a:r>
              <a:rPr lang="en-US" sz="2400" b="1" dirty="0" smtClean="0">
                <a:latin typeface="Cambria" panose="02040503050406030204" pitchFamily="18" charset="0"/>
                <a:ea typeface="Cambria" panose="02040503050406030204" pitchFamily="18" charset="0"/>
              </a:rPr>
              <a:t> speech is directed to God.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As believer we are to be committed to prayer. Rather than using prayer as a casual, relaxed type of communication, we are challenged to be devoted in our practice of prayer.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Our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horizontal</a:t>
            </a:r>
            <a:r>
              <a:rPr lang="en-US" sz="2400" b="1" dirty="0" smtClean="0">
                <a:latin typeface="Cambria" panose="02040503050406030204" pitchFamily="18" charset="0"/>
                <a:ea typeface="Cambria" panose="02040503050406030204" pitchFamily="18" charset="0"/>
              </a:rPr>
              <a:t> speech is directed to people (our interpersonal communication.)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And is equally significant because it occurs in the presences of those who don’t have a relationship with God.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1000" b="1" dirty="0" smtClean="0">
              <a:latin typeface="Cambria" pitchFamily="18" charset="0"/>
            </a:endParaRPr>
          </a:p>
        </p:txBody>
      </p:sp>
    </p:spTree>
    <p:extLst>
      <p:ext uri="{BB962C8B-B14F-4D97-AF65-F5344CB8AC3E}">
        <p14:creationId xmlns:p14="http://schemas.microsoft.com/office/powerpoint/2010/main" xmlns="" val="20866575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5207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143000"/>
            <a:ext cx="8763000" cy="5570756"/>
          </a:xfrm>
          <a:prstGeom prst="rect">
            <a:avLst/>
          </a:prstGeom>
          <a:noFill/>
          <a:effectLst/>
        </p:spPr>
        <p:txBody>
          <a:bodyPr wrap="square" rtlCol="0">
            <a:spAutoFit/>
          </a:bodyPr>
          <a:lstStyle/>
          <a:p>
            <a:pPr indent="457200"/>
            <a:endParaRPr lang="en-US" sz="1000" b="1" i="1" dirty="0" smtClean="0">
              <a:effectLst>
                <a:outerShdw blurRad="38100" dist="38100" dir="2700000" algn="tl">
                  <a:srgbClr val="000000">
                    <a:alpha val="43137"/>
                  </a:srgbClr>
                </a:outerShdw>
              </a:effectLst>
              <a:latin typeface="Cambria" pitchFamily="18" charset="0"/>
            </a:endParaRPr>
          </a:p>
          <a:p>
            <a:pPr indent="457200"/>
            <a:r>
              <a:rPr lang="en-US" sz="2400" b="1" dirty="0" smtClean="0">
                <a:latin typeface="Cambria" panose="02040503050406030204" pitchFamily="18" charset="0"/>
                <a:ea typeface="Cambria" panose="02040503050406030204" pitchFamily="18" charset="0"/>
              </a:rPr>
              <a:t>As we examine these verses we will discover that the words we speak and the actions we take even the seemingly little things mean a lot and can accomplish far more than we imagine.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Our words and actions may not seem all that significant in the moment, but we often later realize that lives have been changed by them.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In the remainder of the chapter Paul acknowledges that we all serve </a:t>
            </a:r>
            <a:r>
              <a:rPr lang="en-US" sz="2400" b="1" i="1" dirty="0" smtClean="0">
                <a:latin typeface="Cambria" panose="02040503050406030204" pitchFamily="18" charset="0"/>
                <a:ea typeface="Cambria" panose="02040503050406030204" pitchFamily="18" charset="0"/>
              </a:rPr>
              <a:t>one leader </a:t>
            </a:r>
            <a:r>
              <a:rPr lang="en-US" sz="2400" b="1" dirty="0" smtClean="0">
                <a:latin typeface="Cambria" panose="02040503050406030204" pitchFamily="18" charset="0"/>
                <a:ea typeface="Cambria" panose="02040503050406030204" pitchFamily="18" charset="0"/>
              </a:rPr>
              <a:t>and have </a:t>
            </a:r>
            <a:r>
              <a:rPr lang="en-US" sz="2400" b="1" i="1" dirty="0" smtClean="0">
                <a:latin typeface="Cambria" panose="02040503050406030204" pitchFamily="18" charset="0"/>
                <a:ea typeface="Cambria" panose="02040503050406030204" pitchFamily="18" charset="0"/>
              </a:rPr>
              <a:t>one goal</a:t>
            </a:r>
            <a:r>
              <a:rPr lang="en-US" sz="2400" b="1" dirty="0" smtClean="0">
                <a:latin typeface="Cambria" panose="02040503050406030204" pitchFamily="18" charset="0"/>
                <a:ea typeface="Cambria" panose="02040503050406030204" pitchFamily="18" charset="0"/>
              </a:rPr>
              <a:t>. </a:t>
            </a:r>
          </a:p>
          <a:p>
            <a:pPr indent="457200"/>
            <a:endParaRPr lang="en-US" sz="1200" b="1" dirty="0">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widespread proclamation of His message!</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And when we depend on Him as our sufficient leader we will be able to fulfill this goal.</a:t>
            </a:r>
            <a:endParaRPr lang="en-US" sz="2400" b="1" dirty="0">
              <a:latin typeface="Cambria" panose="02040503050406030204" pitchFamily="18" charset="0"/>
              <a:ea typeface="Cambria" panose="02040503050406030204" pitchFamily="18" charset="0"/>
            </a:endParaRPr>
          </a:p>
          <a:p>
            <a:pPr indent="457200"/>
            <a:endParaRPr lang="en-US" sz="1000" b="1" dirty="0" smtClean="0">
              <a:latin typeface="Cambria" pitchFamily="18" charset="0"/>
            </a:endParaRPr>
          </a:p>
        </p:txBody>
      </p:sp>
    </p:spTree>
    <p:extLst>
      <p:ext uri="{BB962C8B-B14F-4D97-AF65-F5344CB8AC3E}">
        <p14:creationId xmlns:p14="http://schemas.microsoft.com/office/powerpoint/2010/main" xmlns="" val="40022075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10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wipe(left)">
                                      <p:cBhvr>
                                        <p:cTn id="27"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35748</TotalTime>
  <Words>1500</Words>
  <Application>Microsoft Office PowerPoint</Application>
  <PresentationFormat>On-screen Show (4:3)</PresentationFormat>
  <Paragraphs>320</Paragraphs>
  <Slides>36</Slides>
  <Notes>32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Trek</vt:lpstr>
      <vt:lpstr>1_Trek</vt:lpstr>
      <vt:lpstr>Slide 1</vt:lpstr>
      <vt:lpstr>Colossians Overview</vt:lpstr>
      <vt:lpstr>Colossians Overview</vt:lpstr>
      <vt:lpstr>Slide 4</vt:lpstr>
      <vt:lpstr>Slide 5</vt:lpstr>
      <vt:lpstr>Colossians Lesson Overview</vt:lpstr>
      <vt:lpstr>Colossians Lesson Overview</vt:lpstr>
      <vt:lpstr>Colossians Lesson Overview</vt:lpstr>
      <vt:lpstr>Colossians Lesson Overview</vt:lpstr>
      <vt:lpstr>Colossians 4:2 - 4 </vt:lpstr>
      <vt:lpstr>Colossians 4:2 - 4 </vt:lpstr>
      <vt:lpstr>Colossians 4:2 - 4  </vt:lpstr>
      <vt:lpstr>Colossians 4:2 - 4  </vt:lpstr>
      <vt:lpstr>Colossians 4:2 - 4  </vt:lpstr>
      <vt:lpstr>Colossians 4:2 - 4 </vt:lpstr>
      <vt:lpstr>Colossians 4:2 - 4  </vt:lpstr>
      <vt:lpstr>Colossians 4:5 - 6</vt:lpstr>
      <vt:lpstr>Colossians 4:5 - 6  </vt:lpstr>
      <vt:lpstr>Colossians 4:5 - 6  </vt:lpstr>
      <vt:lpstr>Colossians 4:5 - 6  </vt:lpstr>
      <vt:lpstr>Colossians 4:5 - 6  </vt:lpstr>
      <vt:lpstr>Colossians 4:5 - 6  </vt:lpstr>
      <vt:lpstr>Colossians 4:5 - 6  </vt:lpstr>
      <vt:lpstr>Colossians 4:5 - 6  </vt:lpstr>
      <vt:lpstr>Colossians 4:5 - 6  </vt:lpstr>
      <vt:lpstr>Colossians 4:5 - 6  </vt:lpstr>
      <vt:lpstr>Slide 27</vt:lpstr>
      <vt:lpstr>Application – Our Talk and Our Walk</vt:lpstr>
      <vt:lpstr>Application – Our Talk and Our Walk</vt:lpstr>
      <vt:lpstr>Application – Our Talk and Our Walk</vt:lpstr>
      <vt:lpstr>Application – Our Talk and Our Walk</vt:lpstr>
      <vt:lpstr>Application – Our Talk and Our Walk</vt:lpstr>
      <vt:lpstr>Application – Our Talk and Our Walk</vt:lpstr>
      <vt:lpstr>Application – Our Talk and Our Walk</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7281</cp:revision>
  <dcterms:created xsi:type="dcterms:W3CDTF">2016-10-08T19:35:00Z</dcterms:created>
  <dcterms:modified xsi:type="dcterms:W3CDTF">2023-04-10T18:55:09Z</dcterms:modified>
</cp:coreProperties>
</file>